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Lst>
  <p:sldSz cx="10058400" cy="7772400"/>
  <p:notesSz cx="6858000" cy="9144000"/>
  <p:embeddedFontLst>
    <p:embeddedFont>
      <p:font typeface="Bodoni FLF" panose="02000606090000020003" pitchFamily="2" charset="0"/>
      <p:regular r:id="rId5"/>
    </p:embeddedFont>
    <p:embeddedFont>
      <p:font typeface="Bodoni FLF Bold" panose="02000803080000020003" pitchFamily="2" charset="0"/>
      <p:regular r:id="rId6"/>
      <p:bold r:id="rId7"/>
    </p:embeddedFon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autoAdjust="0"/>
    <p:restoredTop sz="94608" autoAdjust="0"/>
  </p:normalViewPr>
  <p:slideViewPr>
    <p:cSldViewPr>
      <p:cViewPr varScale="1">
        <p:scale>
          <a:sx n="88" d="100"/>
          <a:sy n="88" d="100"/>
        </p:scale>
        <p:origin x="153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ableStyles" Target="tableStyles.xml"/><Relationship Id="rId10"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font" Target="fonts/font5.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B4559"/>
        </a:solidFill>
        <a:effectLst/>
      </p:bgPr>
    </p:bg>
    <p:spTree>
      <p:nvGrpSpPr>
        <p:cNvPr id="1" name=""/>
        <p:cNvGrpSpPr/>
        <p:nvPr/>
      </p:nvGrpSpPr>
      <p:grpSpPr>
        <a:xfrm>
          <a:off x="0" y="0"/>
          <a:ext cx="0" cy="0"/>
          <a:chOff x="0" y="0"/>
          <a:chExt cx="0" cy="0"/>
        </a:xfrm>
      </p:grpSpPr>
      <p:grpSp>
        <p:nvGrpSpPr>
          <p:cNvPr id="2" name="Group 2"/>
          <p:cNvGrpSpPr/>
          <p:nvPr/>
        </p:nvGrpSpPr>
        <p:grpSpPr>
          <a:xfrm>
            <a:off x="6886688" y="159561"/>
            <a:ext cx="3004004" cy="6090557"/>
            <a:chOff x="0" y="0"/>
            <a:chExt cx="4005338" cy="8120743"/>
          </a:xfrm>
        </p:grpSpPr>
        <p:sp>
          <p:nvSpPr>
            <p:cNvPr id="3" name="AutoShape 3"/>
            <p:cNvSpPr/>
            <p:nvPr/>
          </p:nvSpPr>
          <p:spPr>
            <a:xfrm>
              <a:off x="0" y="0"/>
              <a:ext cx="4005338" cy="8120743"/>
            </a:xfrm>
            <a:prstGeom prst="rect">
              <a:avLst/>
            </a:prstGeom>
            <a:solidFill>
              <a:srgbClr val="FFFFFF"/>
            </a:solidFill>
          </p:spPr>
        </p:sp>
      </p:grpSp>
      <p:grpSp>
        <p:nvGrpSpPr>
          <p:cNvPr id="4" name="Group 4"/>
          <p:cNvGrpSpPr/>
          <p:nvPr/>
        </p:nvGrpSpPr>
        <p:grpSpPr>
          <a:xfrm>
            <a:off x="3521529" y="164902"/>
            <a:ext cx="3015343" cy="7442596"/>
            <a:chOff x="0" y="0"/>
            <a:chExt cx="4020457" cy="9923461"/>
          </a:xfrm>
        </p:grpSpPr>
        <p:sp>
          <p:nvSpPr>
            <p:cNvPr id="5" name="AutoShape 5"/>
            <p:cNvSpPr/>
            <p:nvPr/>
          </p:nvSpPr>
          <p:spPr>
            <a:xfrm>
              <a:off x="0" y="0"/>
              <a:ext cx="4020457" cy="9923461"/>
            </a:xfrm>
            <a:prstGeom prst="rect">
              <a:avLst/>
            </a:prstGeom>
            <a:solidFill>
              <a:srgbClr val="FFFFFF"/>
            </a:solidFill>
          </p:spPr>
        </p:sp>
      </p:grpSp>
      <p:grpSp>
        <p:nvGrpSpPr>
          <p:cNvPr id="6" name="Group 6"/>
          <p:cNvGrpSpPr/>
          <p:nvPr/>
        </p:nvGrpSpPr>
        <p:grpSpPr>
          <a:xfrm>
            <a:off x="209375" y="159561"/>
            <a:ext cx="3047944" cy="7441379"/>
            <a:chOff x="0" y="0"/>
            <a:chExt cx="4063925" cy="9921839"/>
          </a:xfrm>
        </p:grpSpPr>
        <p:sp>
          <p:nvSpPr>
            <p:cNvPr id="7" name="AutoShape 7"/>
            <p:cNvSpPr/>
            <p:nvPr/>
          </p:nvSpPr>
          <p:spPr>
            <a:xfrm>
              <a:off x="0" y="0"/>
              <a:ext cx="4063925" cy="9921839"/>
            </a:xfrm>
            <a:prstGeom prst="rect">
              <a:avLst/>
            </a:prstGeom>
            <a:solidFill>
              <a:srgbClr val="FFFFFF"/>
            </a:solidFill>
          </p:spPr>
        </p:sp>
      </p:grpSp>
      <p:pic>
        <p:nvPicPr>
          <p:cNvPr id="8" name="Picture 8"/>
          <p:cNvPicPr>
            <a:picLocks noChangeAspect="1"/>
          </p:cNvPicPr>
          <p:nvPr/>
        </p:nvPicPr>
        <p:blipFill>
          <a:blip r:embed="rId2"/>
          <a:srcRect/>
          <a:stretch>
            <a:fillRect/>
          </a:stretch>
        </p:blipFill>
        <p:spPr>
          <a:xfrm>
            <a:off x="7580934" y="6397756"/>
            <a:ext cx="1615512" cy="1418285"/>
          </a:xfrm>
          <a:prstGeom prst="rect">
            <a:avLst/>
          </a:prstGeom>
        </p:spPr>
      </p:pic>
      <p:sp>
        <p:nvSpPr>
          <p:cNvPr id="9" name="TextBox 9"/>
          <p:cNvSpPr txBox="1"/>
          <p:nvPr/>
        </p:nvSpPr>
        <p:spPr>
          <a:xfrm>
            <a:off x="777240" y="329349"/>
            <a:ext cx="1790454" cy="355948"/>
          </a:xfrm>
          <a:prstGeom prst="rect">
            <a:avLst/>
          </a:prstGeom>
        </p:spPr>
        <p:txBody>
          <a:bodyPr lIns="0" tIns="0" rIns="0" bIns="0" rtlCol="0" anchor="t">
            <a:spAutoFit/>
          </a:bodyPr>
          <a:lstStyle/>
          <a:p>
            <a:pPr algn="ctr">
              <a:lnSpc>
                <a:spcPts val="2400"/>
              </a:lnSpc>
            </a:pPr>
            <a:r>
              <a:rPr lang="en-US" sz="2400">
                <a:solidFill>
                  <a:srgbClr val="293745"/>
                </a:solidFill>
                <a:latin typeface="Bodoni FLF Bold"/>
              </a:rPr>
              <a:t>PRE-ADVICE</a:t>
            </a:r>
          </a:p>
        </p:txBody>
      </p:sp>
      <p:sp>
        <p:nvSpPr>
          <p:cNvPr id="10" name="TextBox 10"/>
          <p:cNvSpPr txBox="1"/>
          <p:nvPr/>
        </p:nvSpPr>
        <p:spPr>
          <a:xfrm>
            <a:off x="4133973" y="329349"/>
            <a:ext cx="1790454" cy="355948"/>
          </a:xfrm>
          <a:prstGeom prst="rect">
            <a:avLst/>
          </a:prstGeom>
        </p:spPr>
        <p:txBody>
          <a:bodyPr lIns="0" tIns="0" rIns="0" bIns="0" rtlCol="0" anchor="t">
            <a:spAutoFit/>
          </a:bodyPr>
          <a:lstStyle/>
          <a:p>
            <a:pPr algn="ctr">
              <a:lnSpc>
                <a:spcPts val="2400"/>
              </a:lnSpc>
            </a:pPr>
            <a:r>
              <a:rPr lang="en-US" sz="2400">
                <a:solidFill>
                  <a:srgbClr val="293745"/>
                </a:solidFill>
                <a:latin typeface="Bodoni FLF Bold"/>
              </a:rPr>
              <a:t>PROCEDURE</a:t>
            </a:r>
          </a:p>
        </p:txBody>
      </p:sp>
      <p:sp>
        <p:nvSpPr>
          <p:cNvPr id="11" name="TextBox 11"/>
          <p:cNvSpPr txBox="1"/>
          <p:nvPr/>
        </p:nvSpPr>
        <p:spPr>
          <a:xfrm>
            <a:off x="7233811" y="329349"/>
            <a:ext cx="2309758" cy="355948"/>
          </a:xfrm>
          <a:prstGeom prst="rect">
            <a:avLst/>
          </a:prstGeom>
        </p:spPr>
        <p:txBody>
          <a:bodyPr lIns="0" tIns="0" rIns="0" bIns="0" rtlCol="0" anchor="t">
            <a:spAutoFit/>
          </a:bodyPr>
          <a:lstStyle/>
          <a:p>
            <a:pPr algn="ctr">
              <a:lnSpc>
                <a:spcPts val="2400"/>
              </a:lnSpc>
            </a:pPr>
            <a:r>
              <a:rPr lang="en-US" sz="2400">
                <a:solidFill>
                  <a:srgbClr val="293745"/>
                </a:solidFill>
                <a:latin typeface="Bodoni FLF Bold"/>
              </a:rPr>
              <a:t>COST</a:t>
            </a:r>
          </a:p>
        </p:txBody>
      </p:sp>
      <p:sp>
        <p:nvSpPr>
          <p:cNvPr id="12" name="TextBox 12"/>
          <p:cNvSpPr txBox="1"/>
          <p:nvPr/>
        </p:nvSpPr>
        <p:spPr>
          <a:xfrm>
            <a:off x="410959" y="921341"/>
            <a:ext cx="2523015" cy="3296218"/>
          </a:xfrm>
          <a:prstGeom prst="rect">
            <a:avLst/>
          </a:prstGeom>
        </p:spPr>
        <p:txBody>
          <a:bodyPr lIns="0" tIns="0" rIns="0" bIns="0" rtlCol="0" anchor="t">
            <a:spAutoFit/>
          </a:bodyPr>
          <a:lstStyle/>
          <a:p>
            <a:pPr algn="ctr">
              <a:lnSpc>
                <a:spcPts val="900"/>
              </a:lnSpc>
              <a:spcBef>
                <a:spcPct val="0"/>
              </a:spcBef>
            </a:pPr>
            <a:r>
              <a:rPr lang="en-US" sz="900">
                <a:solidFill>
                  <a:srgbClr val="000000"/>
                </a:solidFill>
                <a:latin typeface="Bodoni FLF Bold"/>
              </a:rPr>
              <a:t>GENERAL PRE ADVICE</a:t>
            </a:r>
          </a:p>
          <a:p>
            <a:pPr algn="ctr">
              <a:lnSpc>
                <a:spcPts val="900"/>
              </a:lnSpc>
              <a:spcBef>
                <a:spcPct val="0"/>
              </a:spcBef>
            </a:pPr>
            <a:r>
              <a:rPr lang="en-US" sz="900">
                <a:solidFill>
                  <a:srgbClr val="000000"/>
                </a:solidFill>
                <a:latin typeface="Bodoni FLF"/>
              </a:rPr>
              <a:t>YOUR ENHANCEMENT MAY BE LEFT LOOKING  SLIGHTLY SWOLLEN,  RED, BOLDER AND DARKER AND MAY TAKE LONGER THAN EXPECTED, THEREFORE WE ADVISE YOU NOT TO MAKE ANY SOCIAL PLANS ON THE DAY OF YOUR PROCEDURE</a:t>
            </a:r>
          </a:p>
          <a:p>
            <a:pPr algn="ctr">
              <a:lnSpc>
                <a:spcPts val="900"/>
              </a:lnSpc>
              <a:spcBef>
                <a:spcPct val="0"/>
              </a:spcBef>
            </a:pPr>
            <a:endParaRPr lang="en-US" sz="900">
              <a:solidFill>
                <a:srgbClr val="000000"/>
              </a:solidFill>
              <a:latin typeface="Bodoni FLF"/>
            </a:endParaRPr>
          </a:p>
          <a:p>
            <a:pPr algn="ctr">
              <a:lnSpc>
                <a:spcPts val="900"/>
              </a:lnSpc>
              <a:spcBef>
                <a:spcPct val="0"/>
              </a:spcBef>
            </a:pPr>
            <a:r>
              <a:rPr lang="en-US" sz="900">
                <a:solidFill>
                  <a:srgbClr val="000000"/>
                </a:solidFill>
                <a:latin typeface="Bodoni FLF Bold"/>
              </a:rPr>
              <a:t>2 DAYS PRIOR</a:t>
            </a:r>
          </a:p>
          <a:p>
            <a:pPr algn="ctr">
              <a:lnSpc>
                <a:spcPts val="900"/>
              </a:lnSpc>
              <a:spcBef>
                <a:spcPct val="0"/>
              </a:spcBef>
            </a:pPr>
            <a:r>
              <a:rPr lang="en-US" sz="900">
                <a:solidFill>
                  <a:srgbClr val="000000"/>
                </a:solidFill>
                <a:latin typeface="Bodoni FLF"/>
              </a:rPr>
              <a:t>     DO NOT TAKE ASPIRIN OR ANTI-INFLAMMATORY MEDICATION SUCH AS IBUPROFEN (DO NOT DISCONTINUE ANY MEDICATION BEFORE CONSULTING YOUR DOCTOR).</a:t>
            </a:r>
          </a:p>
          <a:p>
            <a:pPr algn="ctr">
              <a:lnSpc>
                <a:spcPts val="900"/>
              </a:lnSpc>
              <a:spcBef>
                <a:spcPct val="0"/>
              </a:spcBef>
            </a:pPr>
            <a:r>
              <a:rPr lang="en-US" sz="900">
                <a:solidFill>
                  <a:srgbClr val="000000"/>
                </a:solidFill>
                <a:latin typeface="Bodoni FLF"/>
              </a:rPr>
              <a:t>- NO ALCOHOL </a:t>
            </a:r>
          </a:p>
          <a:p>
            <a:pPr algn="ctr">
              <a:lnSpc>
                <a:spcPts val="900"/>
              </a:lnSpc>
              <a:spcBef>
                <a:spcPct val="0"/>
              </a:spcBef>
            </a:pPr>
            <a:r>
              <a:rPr lang="en-US" sz="900">
                <a:solidFill>
                  <a:srgbClr val="000000"/>
                </a:solidFill>
                <a:latin typeface="Bodoni FLF"/>
              </a:rPr>
              <a:t>- LOWER CAFFEINE INTAKE </a:t>
            </a:r>
          </a:p>
          <a:p>
            <a:pPr algn="ctr">
              <a:lnSpc>
                <a:spcPts val="900"/>
              </a:lnSpc>
              <a:spcBef>
                <a:spcPct val="0"/>
              </a:spcBef>
            </a:pPr>
            <a:endParaRPr lang="en-US" sz="900">
              <a:solidFill>
                <a:srgbClr val="000000"/>
              </a:solidFill>
              <a:latin typeface="Bodoni FLF"/>
            </a:endParaRPr>
          </a:p>
          <a:p>
            <a:pPr algn="ctr">
              <a:lnSpc>
                <a:spcPts val="900"/>
              </a:lnSpc>
              <a:spcBef>
                <a:spcPct val="0"/>
              </a:spcBef>
            </a:pPr>
            <a:r>
              <a:rPr lang="en-US" sz="900">
                <a:solidFill>
                  <a:srgbClr val="000000"/>
                </a:solidFill>
                <a:latin typeface="Bodoni FLF Bold"/>
              </a:rPr>
              <a:t>1 WEEK PRIOR </a:t>
            </a:r>
          </a:p>
          <a:p>
            <a:pPr algn="ctr">
              <a:lnSpc>
                <a:spcPts val="900"/>
              </a:lnSpc>
              <a:spcBef>
                <a:spcPct val="0"/>
              </a:spcBef>
            </a:pPr>
            <a:r>
              <a:rPr lang="en-US" sz="900">
                <a:solidFill>
                  <a:srgbClr val="000000"/>
                </a:solidFill>
                <a:latin typeface="Bodoni FLF"/>
              </a:rPr>
              <a:t>- NO WAXING AND THREADING  </a:t>
            </a:r>
          </a:p>
          <a:p>
            <a:pPr algn="ctr">
              <a:lnSpc>
                <a:spcPts val="900"/>
              </a:lnSpc>
              <a:spcBef>
                <a:spcPct val="0"/>
              </a:spcBef>
            </a:pPr>
            <a:endParaRPr lang="en-US" sz="900">
              <a:solidFill>
                <a:srgbClr val="000000"/>
              </a:solidFill>
              <a:latin typeface="Bodoni FLF"/>
            </a:endParaRPr>
          </a:p>
          <a:p>
            <a:pPr algn="ctr">
              <a:lnSpc>
                <a:spcPts val="900"/>
              </a:lnSpc>
              <a:spcBef>
                <a:spcPct val="0"/>
              </a:spcBef>
            </a:pPr>
            <a:r>
              <a:rPr lang="en-US" sz="900">
                <a:solidFill>
                  <a:srgbClr val="000000"/>
                </a:solidFill>
                <a:latin typeface="Bodoni FLF Bold"/>
              </a:rPr>
              <a:t>2 WEEKS PRIOR </a:t>
            </a:r>
          </a:p>
          <a:p>
            <a:pPr algn="ctr">
              <a:lnSpc>
                <a:spcPts val="900"/>
              </a:lnSpc>
              <a:spcBef>
                <a:spcPct val="0"/>
              </a:spcBef>
            </a:pPr>
            <a:r>
              <a:rPr lang="en-US" sz="900">
                <a:solidFill>
                  <a:srgbClr val="000000"/>
                </a:solidFill>
                <a:latin typeface="Bodoni FLF"/>
              </a:rPr>
              <a:t>- NO BOTOX </a:t>
            </a:r>
          </a:p>
          <a:p>
            <a:pPr algn="ctr">
              <a:lnSpc>
                <a:spcPts val="900"/>
              </a:lnSpc>
              <a:spcBef>
                <a:spcPct val="0"/>
              </a:spcBef>
            </a:pPr>
            <a:endParaRPr lang="en-US" sz="900">
              <a:solidFill>
                <a:srgbClr val="000000"/>
              </a:solidFill>
              <a:latin typeface="Bodoni FLF"/>
            </a:endParaRPr>
          </a:p>
          <a:p>
            <a:pPr algn="ctr">
              <a:lnSpc>
                <a:spcPts val="900"/>
              </a:lnSpc>
              <a:spcBef>
                <a:spcPct val="0"/>
              </a:spcBef>
            </a:pPr>
            <a:r>
              <a:rPr lang="en-US" sz="900">
                <a:solidFill>
                  <a:srgbClr val="000000"/>
                </a:solidFill>
                <a:latin typeface="Bodoni FLF Bold"/>
              </a:rPr>
              <a:t>4 WEEKS PRIOR </a:t>
            </a:r>
          </a:p>
          <a:p>
            <a:pPr algn="ctr">
              <a:lnSpc>
                <a:spcPts val="900"/>
              </a:lnSpc>
              <a:spcBef>
                <a:spcPct val="0"/>
              </a:spcBef>
            </a:pPr>
            <a:r>
              <a:rPr lang="en-US" sz="900">
                <a:solidFill>
                  <a:srgbClr val="000000"/>
                </a:solidFill>
                <a:latin typeface="Bodoni FLF"/>
              </a:rPr>
              <a:t>- DO NOT USE AHA SKINCARE PRODUCTS, </a:t>
            </a:r>
          </a:p>
          <a:p>
            <a:pPr algn="ctr">
              <a:lnSpc>
                <a:spcPts val="900"/>
              </a:lnSpc>
              <a:spcBef>
                <a:spcPct val="0"/>
              </a:spcBef>
            </a:pPr>
            <a:r>
              <a:rPr lang="en-US" sz="900">
                <a:solidFill>
                  <a:srgbClr val="000000"/>
                </a:solidFill>
                <a:latin typeface="Bodoni FLF"/>
              </a:rPr>
              <a:t> 1% RETIN A OR CHEMICAL PEELS CLOSE TO THE AREA TO BE TREATED FOR 4 WEEKS PRIOR TO YOUR PROCEDURE. </a:t>
            </a:r>
          </a:p>
          <a:p>
            <a:pPr algn="ctr">
              <a:lnSpc>
                <a:spcPts val="900"/>
              </a:lnSpc>
              <a:spcBef>
                <a:spcPct val="0"/>
              </a:spcBef>
            </a:pPr>
            <a:r>
              <a:rPr lang="en-US" sz="900">
                <a:solidFill>
                  <a:srgbClr val="000000"/>
                </a:solidFill>
                <a:latin typeface="Bodoni FLF"/>
              </a:rPr>
              <a:t>- EYEBROW TINTING SHOULD NOT BE PERFORMED 4 WEEKS PRIOR TO YOUR PROCEDURE. </a:t>
            </a:r>
          </a:p>
        </p:txBody>
      </p:sp>
      <p:sp>
        <p:nvSpPr>
          <p:cNvPr id="13" name="TextBox 13"/>
          <p:cNvSpPr txBox="1"/>
          <p:nvPr/>
        </p:nvSpPr>
        <p:spPr>
          <a:xfrm>
            <a:off x="296936" y="4489013"/>
            <a:ext cx="2751062" cy="3118485"/>
          </a:xfrm>
          <a:prstGeom prst="rect">
            <a:avLst/>
          </a:prstGeom>
        </p:spPr>
        <p:txBody>
          <a:bodyPr lIns="0" tIns="0" rIns="0" bIns="0" rtlCol="0" anchor="t">
            <a:spAutoFit/>
          </a:bodyPr>
          <a:lstStyle/>
          <a:p>
            <a:pPr algn="ctr">
              <a:lnSpc>
                <a:spcPts val="900"/>
              </a:lnSpc>
            </a:pPr>
            <a:r>
              <a:rPr lang="en-US" sz="900">
                <a:solidFill>
                  <a:srgbClr val="000000"/>
                </a:solidFill>
                <a:latin typeface="Bodoni FLF Bold"/>
              </a:rPr>
              <a:t>IMPORTANT NOTICE</a:t>
            </a:r>
          </a:p>
          <a:p>
            <a:pPr algn="ctr">
              <a:lnSpc>
                <a:spcPts val="900"/>
              </a:lnSpc>
            </a:pPr>
            <a:r>
              <a:rPr lang="en-US" sz="900">
                <a:solidFill>
                  <a:srgbClr val="000000"/>
                </a:solidFill>
                <a:latin typeface="Bodoni FLF Bold"/>
              </a:rPr>
              <a:t>PLEASE READ BELOW</a:t>
            </a:r>
          </a:p>
          <a:p>
            <a:pPr algn="ctr">
              <a:lnSpc>
                <a:spcPts val="900"/>
              </a:lnSpc>
            </a:pPr>
            <a:endParaRPr lang="en-US" sz="900">
              <a:solidFill>
                <a:srgbClr val="000000"/>
              </a:solidFill>
              <a:latin typeface="Bodoni FLF Bold"/>
            </a:endParaRPr>
          </a:p>
          <a:p>
            <a:pPr algn="ctr">
              <a:lnSpc>
                <a:spcPts val="900"/>
              </a:lnSpc>
            </a:pPr>
            <a:r>
              <a:rPr lang="en-US" sz="900">
                <a:solidFill>
                  <a:srgbClr val="000000"/>
                </a:solidFill>
                <a:latin typeface="Bodoni FLF Bold"/>
              </a:rPr>
              <a:t>A DOCTOR'S NOTE IS REQUIRED IF YOU HAVE THE FOLLOWING.</a:t>
            </a:r>
          </a:p>
          <a:p>
            <a:pPr algn="ctr">
              <a:lnSpc>
                <a:spcPts val="900"/>
              </a:lnSpc>
            </a:pPr>
            <a:r>
              <a:rPr lang="en-US" sz="900">
                <a:solidFill>
                  <a:srgbClr val="000000"/>
                </a:solidFill>
                <a:latin typeface="Bodoni FLF"/>
              </a:rPr>
              <a:t>- DIABETES TYPE 1 &amp; 2</a:t>
            </a:r>
          </a:p>
          <a:p>
            <a:pPr algn="ctr">
              <a:lnSpc>
                <a:spcPts val="900"/>
              </a:lnSpc>
            </a:pPr>
            <a:r>
              <a:rPr lang="en-US" sz="900">
                <a:solidFill>
                  <a:srgbClr val="000000"/>
                </a:solidFill>
                <a:latin typeface="Bodoni FLF"/>
              </a:rPr>
              <a:t>- HIGH BLOOD PRESSURE</a:t>
            </a:r>
          </a:p>
          <a:p>
            <a:pPr algn="ctr">
              <a:lnSpc>
                <a:spcPts val="900"/>
              </a:lnSpc>
            </a:pPr>
            <a:r>
              <a:rPr lang="en-US" sz="900">
                <a:solidFill>
                  <a:srgbClr val="000000"/>
                </a:solidFill>
                <a:latin typeface="Bodoni FLF"/>
              </a:rPr>
              <a:t>- HEART CONDITIONS</a:t>
            </a:r>
          </a:p>
          <a:p>
            <a:pPr algn="ctr">
              <a:lnSpc>
                <a:spcPts val="900"/>
              </a:lnSpc>
            </a:pPr>
            <a:r>
              <a:rPr lang="en-US" sz="900">
                <a:solidFill>
                  <a:srgbClr val="000000"/>
                </a:solidFill>
                <a:latin typeface="Bodoni FLF"/>
              </a:rPr>
              <a:t>- CHEMOTHERAPY/RADIOTHERAPY</a:t>
            </a:r>
          </a:p>
          <a:p>
            <a:pPr algn="ctr">
              <a:lnSpc>
                <a:spcPts val="900"/>
              </a:lnSpc>
            </a:pPr>
            <a:r>
              <a:rPr lang="en-US" sz="900">
                <a:solidFill>
                  <a:srgbClr val="000000"/>
                </a:solidFill>
                <a:latin typeface="Bodoni FLF Bold"/>
              </a:rPr>
              <a:t>FOR ANY OTHER MEDICAL CONDITIONS PLEASE LET US KNOW PRIOR, AS WE CAN DECLINE YOUR APPOINTMENT ON THE DAY.</a:t>
            </a:r>
          </a:p>
          <a:p>
            <a:pPr algn="ctr">
              <a:lnSpc>
                <a:spcPts val="900"/>
              </a:lnSpc>
            </a:pPr>
            <a:endParaRPr lang="en-US" sz="900">
              <a:solidFill>
                <a:srgbClr val="000000"/>
              </a:solidFill>
              <a:latin typeface="Bodoni FLF Bold"/>
            </a:endParaRPr>
          </a:p>
          <a:p>
            <a:pPr algn="ctr">
              <a:lnSpc>
                <a:spcPts val="900"/>
              </a:lnSpc>
            </a:pPr>
            <a:endParaRPr lang="en-US" sz="900">
              <a:solidFill>
                <a:srgbClr val="000000"/>
              </a:solidFill>
              <a:latin typeface="Bodoni FLF Bold"/>
            </a:endParaRPr>
          </a:p>
          <a:p>
            <a:pPr algn="ctr">
              <a:lnSpc>
                <a:spcPts val="900"/>
              </a:lnSpc>
              <a:spcBef>
                <a:spcPct val="0"/>
              </a:spcBef>
            </a:pPr>
            <a:r>
              <a:rPr lang="en-US" sz="900">
                <a:solidFill>
                  <a:srgbClr val="000000"/>
                </a:solidFill>
                <a:latin typeface="Bodoni FLF Bold"/>
              </a:rPr>
              <a:t>THE PROCEDURE  CAN NOT  BE CARRIED OUT IF YOU HAVE THE FOLLOWING:</a:t>
            </a:r>
          </a:p>
          <a:p>
            <a:pPr algn="ctr">
              <a:lnSpc>
                <a:spcPts val="900"/>
              </a:lnSpc>
              <a:spcBef>
                <a:spcPct val="0"/>
              </a:spcBef>
            </a:pPr>
            <a:r>
              <a:rPr lang="en-US" sz="900">
                <a:solidFill>
                  <a:srgbClr val="000000"/>
                </a:solidFill>
                <a:latin typeface="Bodoni FLF"/>
              </a:rPr>
              <a:t>- ROACCUTANE </a:t>
            </a:r>
          </a:p>
          <a:p>
            <a:pPr algn="ctr">
              <a:lnSpc>
                <a:spcPts val="900"/>
              </a:lnSpc>
              <a:spcBef>
                <a:spcPct val="0"/>
              </a:spcBef>
            </a:pPr>
            <a:r>
              <a:rPr lang="en-US" sz="900">
                <a:solidFill>
                  <a:srgbClr val="000000"/>
                </a:solidFill>
                <a:latin typeface="Bodoni FLF"/>
              </a:rPr>
              <a:t>(PLEASE WAIT 6 MONTHS AFTER YOU'RE OFF THE MEDICATION TO HAVE A PROCEDURE)</a:t>
            </a:r>
          </a:p>
          <a:p>
            <a:pPr algn="ctr">
              <a:lnSpc>
                <a:spcPts val="900"/>
              </a:lnSpc>
              <a:spcBef>
                <a:spcPct val="0"/>
              </a:spcBef>
            </a:pPr>
            <a:r>
              <a:rPr lang="en-US" sz="900">
                <a:solidFill>
                  <a:srgbClr val="000000"/>
                </a:solidFill>
                <a:latin typeface="Bodoni FLF"/>
              </a:rPr>
              <a:t>- ARE PREGNANT OR NURSING</a:t>
            </a:r>
          </a:p>
          <a:p>
            <a:pPr algn="ctr">
              <a:lnSpc>
                <a:spcPts val="900"/>
              </a:lnSpc>
              <a:spcBef>
                <a:spcPct val="0"/>
              </a:spcBef>
            </a:pPr>
            <a:r>
              <a:rPr lang="en-US" sz="900">
                <a:solidFill>
                  <a:srgbClr val="000000"/>
                </a:solidFill>
                <a:latin typeface="Bodoni FLF"/>
              </a:rPr>
              <a:t>-HAEMOPHILIA</a:t>
            </a:r>
          </a:p>
          <a:p>
            <a:pPr algn="ctr">
              <a:lnSpc>
                <a:spcPts val="900"/>
              </a:lnSpc>
              <a:spcBef>
                <a:spcPct val="0"/>
              </a:spcBef>
            </a:pPr>
            <a:endParaRPr lang="en-US" sz="900">
              <a:solidFill>
                <a:srgbClr val="000000"/>
              </a:solidFill>
              <a:latin typeface="Bodoni FLF"/>
            </a:endParaRPr>
          </a:p>
          <a:p>
            <a:pPr algn="ctr">
              <a:lnSpc>
                <a:spcPts val="900"/>
              </a:lnSpc>
              <a:spcBef>
                <a:spcPct val="0"/>
              </a:spcBef>
            </a:pPr>
            <a:r>
              <a:rPr lang="en-US" sz="900">
                <a:solidFill>
                  <a:srgbClr val="000000"/>
                </a:solidFill>
                <a:latin typeface="Bodoni FLF"/>
              </a:rPr>
              <a:t>YOU WILL BE SENT A CONSULTATION AND MEDICAL FORM PRIOR TO THE PROCEDURE VIA EMAIL.</a:t>
            </a:r>
          </a:p>
          <a:p>
            <a:pPr algn="ctr">
              <a:lnSpc>
                <a:spcPts val="900"/>
              </a:lnSpc>
              <a:spcBef>
                <a:spcPct val="0"/>
              </a:spcBef>
            </a:pPr>
            <a:endParaRPr lang="en-US" sz="900">
              <a:solidFill>
                <a:srgbClr val="000000"/>
              </a:solidFill>
              <a:latin typeface="Bodoni FLF"/>
            </a:endParaRPr>
          </a:p>
          <a:p>
            <a:pPr algn="ctr">
              <a:lnSpc>
                <a:spcPts val="900"/>
              </a:lnSpc>
              <a:spcBef>
                <a:spcPct val="0"/>
              </a:spcBef>
            </a:pPr>
            <a:endParaRPr lang="en-US" sz="900">
              <a:solidFill>
                <a:srgbClr val="000000"/>
              </a:solidFill>
              <a:latin typeface="Bodoni FLF"/>
            </a:endParaRPr>
          </a:p>
        </p:txBody>
      </p:sp>
      <p:sp>
        <p:nvSpPr>
          <p:cNvPr id="14" name="TextBox 14"/>
          <p:cNvSpPr txBox="1"/>
          <p:nvPr/>
        </p:nvSpPr>
        <p:spPr>
          <a:xfrm>
            <a:off x="3521529" y="675772"/>
            <a:ext cx="3015343" cy="6925168"/>
          </a:xfrm>
          <a:prstGeom prst="rect">
            <a:avLst/>
          </a:prstGeom>
        </p:spPr>
        <p:txBody>
          <a:bodyPr lIns="0" tIns="0" rIns="0" bIns="0" rtlCol="0" anchor="t">
            <a:spAutoFit/>
          </a:bodyPr>
          <a:lstStyle/>
          <a:p>
            <a:pPr algn="ctr">
              <a:lnSpc>
                <a:spcPts val="900"/>
              </a:lnSpc>
              <a:spcBef>
                <a:spcPct val="0"/>
              </a:spcBef>
            </a:pPr>
            <a:endParaRPr dirty="0"/>
          </a:p>
          <a:p>
            <a:pPr algn="ctr">
              <a:lnSpc>
                <a:spcPts val="900"/>
              </a:lnSpc>
              <a:spcBef>
                <a:spcPct val="0"/>
              </a:spcBef>
            </a:pPr>
            <a:r>
              <a:rPr lang="en-US" sz="900" dirty="0">
                <a:solidFill>
                  <a:srgbClr val="373738"/>
                </a:solidFill>
                <a:latin typeface="Bodoni FLF Bold"/>
              </a:rPr>
              <a:t>WHAT IS THE OMBRE BLUSH BROW®️? </a:t>
            </a:r>
          </a:p>
          <a:p>
            <a:pPr algn="ctr">
              <a:lnSpc>
                <a:spcPts val="900"/>
              </a:lnSpc>
              <a:spcBef>
                <a:spcPct val="0"/>
              </a:spcBef>
            </a:pPr>
            <a:r>
              <a:rPr lang="en-US" sz="900" dirty="0">
                <a:solidFill>
                  <a:srgbClr val="373738"/>
                </a:solidFill>
                <a:latin typeface="Bodoni FLF"/>
              </a:rPr>
              <a:t>THE TECHNIQUE IS AN OVER DRAMATISED FADE WHERE THE BROW IS SIGNIFICANTLY LIGHTER IN THE FRONT THEN GETS DEEPER IN COLOUR AS YOU MOVE THROUGHOUT THE BROW TO THE END. THE EFFECT IS A BROW THAT LOOKS SOFT AT THE BEGINNING AND SLOWLY BEGINS TO GET MORE DEFINED TOWARDS THE END OF YOUR BROW. THE OMBRÉ BLUSH BROW®️ RESULT IS SOFT AND FLUFFY WITH A POP OF DEFINITION, WHICH LOOKS GREAT WITH OR WITHOUT MAKEUP.</a:t>
            </a:r>
          </a:p>
          <a:p>
            <a:pPr algn="ctr">
              <a:lnSpc>
                <a:spcPts val="900"/>
              </a:lnSpc>
              <a:spcBef>
                <a:spcPct val="0"/>
              </a:spcBef>
            </a:pPr>
            <a:endParaRPr lang="en-US" sz="900" dirty="0">
              <a:solidFill>
                <a:srgbClr val="373738"/>
              </a:solidFill>
              <a:latin typeface="Bodoni FLF"/>
            </a:endParaRPr>
          </a:p>
          <a:p>
            <a:pPr algn="ctr">
              <a:lnSpc>
                <a:spcPts val="900"/>
              </a:lnSpc>
              <a:spcBef>
                <a:spcPct val="0"/>
              </a:spcBef>
            </a:pPr>
            <a:r>
              <a:rPr lang="en-US" sz="900" dirty="0">
                <a:solidFill>
                  <a:srgbClr val="373738"/>
                </a:solidFill>
                <a:latin typeface="Bodoni FLF Bold"/>
              </a:rPr>
              <a:t>WHAT DOES THE PRICE INCLUDE?</a:t>
            </a:r>
          </a:p>
          <a:p>
            <a:pPr algn="ctr">
              <a:lnSpc>
                <a:spcPts val="900"/>
              </a:lnSpc>
              <a:spcBef>
                <a:spcPct val="0"/>
              </a:spcBef>
            </a:pPr>
            <a:r>
              <a:rPr lang="en-US" sz="900" dirty="0">
                <a:solidFill>
                  <a:srgbClr val="373738"/>
                </a:solidFill>
                <a:latin typeface="Bodoni FLF"/>
              </a:rPr>
              <a:t>THE PRICE INCLUDES 2 PROCEDURES. THE FIRST WILL TAKE APPROXIMATELY 3HRS. HERE WE WILL GO THROUGH YOUR SHAPE, COLOUR AND DESIRED RESULTS. ONCE AN IN DEPTH CONSULTATION HAS BEEN DONE, WE WILL THEN CREATE YOUR SHAPE BY DRAWING THEM FOR YOUR APPROVAL BEFORE COMMENCING THE PROCEDURE.</a:t>
            </a:r>
          </a:p>
          <a:p>
            <a:pPr algn="ctr">
              <a:lnSpc>
                <a:spcPts val="900"/>
              </a:lnSpc>
              <a:spcBef>
                <a:spcPct val="0"/>
              </a:spcBef>
            </a:pPr>
            <a:endParaRPr lang="en-US" sz="900" dirty="0">
              <a:solidFill>
                <a:srgbClr val="373738"/>
              </a:solidFill>
              <a:latin typeface="Bodoni FLF"/>
            </a:endParaRPr>
          </a:p>
          <a:p>
            <a:pPr algn="ctr">
              <a:lnSpc>
                <a:spcPts val="900"/>
              </a:lnSpc>
              <a:spcBef>
                <a:spcPct val="0"/>
              </a:spcBef>
            </a:pPr>
            <a:r>
              <a:rPr lang="en-US" sz="900" dirty="0">
                <a:solidFill>
                  <a:srgbClr val="373738"/>
                </a:solidFill>
                <a:latin typeface="Bodoni FLF"/>
              </a:rPr>
              <a:t>UP TO 12 WEEKS AFTER THE 1ST PROCEDURE YOU RETURN TO US FOR A TOUCH UP SESSION. HERE WE ADD ANY COLOUR OR DEFINITION AND CORRECT ANY SHAPE CHANGES THAT MAY HAVE OCCURRED DURING THE INITIAL HEALING PROCESS.</a:t>
            </a:r>
          </a:p>
          <a:p>
            <a:pPr algn="ctr">
              <a:lnSpc>
                <a:spcPts val="900"/>
              </a:lnSpc>
              <a:spcBef>
                <a:spcPct val="0"/>
              </a:spcBef>
            </a:pPr>
            <a:endParaRPr lang="en-US" sz="900" dirty="0">
              <a:solidFill>
                <a:srgbClr val="373738"/>
              </a:solidFill>
              <a:latin typeface="Bodoni FLF"/>
            </a:endParaRPr>
          </a:p>
          <a:p>
            <a:pPr algn="ctr">
              <a:lnSpc>
                <a:spcPts val="900"/>
              </a:lnSpc>
              <a:spcBef>
                <a:spcPct val="0"/>
              </a:spcBef>
            </a:pPr>
            <a:r>
              <a:rPr lang="en-US" sz="900" dirty="0">
                <a:solidFill>
                  <a:srgbClr val="373738"/>
                </a:solidFill>
                <a:latin typeface="Bodoni FLF Bold"/>
              </a:rPr>
              <a:t>DOES IT HURT?</a:t>
            </a:r>
          </a:p>
          <a:p>
            <a:pPr algn="ctr">
              <a:lnSpc>
                <a:spcPts val="900"/>
              </a:lnSpc>
              <a:spcBef>
                <a:spcPct val="0"/>
              </a:spcBef>
            </a:pPr>
            <a:r>
              <a:rPr lang="en-US" sz="900" dirty="0">
                <a:solidFill>
                  <a:srgbClr val="373738"/>
                </a:solidFill>
                <a:latin typeface="Bodoni FLF"/>
              </a:rPr>
              <a:t>WE USE A NUMBING AGENT SO DISCOMFORT IS VERY MINIMAL.</a:t>
            </a:r>
          </a:p>
          <a:p>
            <a:pPr algn="ctr">
              <a:lnSpc>
                <a:spcPts val="900"/>
              </a:lnSpc>
              <a:spcBef>
                <a:spcPct val="0"/>
              </a:spcBef>
            </a:pPr>
            <a:endParaRPr lang="en-US" sz="900" dirty="0">
              <a:solidFill>
                <a:srgbClr val="373738"/>
              </a:solidFill>
              <a:latin typeface="Bodoni FLF"/>
            </a:endParaRPr>
          </a:p>
          <a:p>
            <a:pPr algn="ctr">
              <a:lnSpc>
                <a:spcPts val="900"/>
              </a:lnSpc>
              <a:spcBef>
                <a:spcPct val="0"/>
              </a:spcBef>
            </a:pPr>
            <a:r>
              <a:rPr lang="en-US" sz="900" dirty="0">
                <a:solidFill>
                  <a:srgbClr val="373738"/>
                </a:solidFill>
                <a:latin typeface="Bodoni FLF Bold"/>
              </a:rPr>
              <a:t>CORRECTIONS</a:t>
            </a:r>
          </a:p>
          <a:p>
            <a:pPr algn="ctr">
              <a:lnSpc>
                <a:spcPts val="900"/>
              </a:lnSpc>
              <a:spcBef>
                <a:spcPct val="0"/>
              </a:spcBef>
            </a:pPr>
            <a:r>
              <a:rPr lang="en-US" sz="900" dirty="0">
                <a:solidFill>
                  <a:srgbClr val="373738"/>
                </a:solidFill>
                <a:latin typeface="Bodoni FLF"/>
              </a:rPr>
              <a:t>ARE</a:t>
            </a:r>
            <a:r>
              <a:rPr lang="en-US" sz="900" dirty="0">
                <a:solidFill>
                  <a:srgbClr val="373738"/>
                </a:solidFill>
                <a:latin typeface="Bodoni FLF Bold"/>
              </a:rPr>
              <a:t> </a:t>
            </a:r>
            <a:r>
              <a:rPr lang="en-US" sz="900" dirty="0">
                <a:solidFill>
                  <a:srgbClr val="373738"/>
                </a:solidFill>
                <a:latin typeface="Bodoni FLF"/>
              </a:rPr>
              <a:t>YOUR EYEBROWS IN NEED OF CORRECTION WORK? WHETHER THEY ARE SATURATED WITH OLD PIGMENT, DARKER THAN YOU WANT OR HAVE BLUE, PINK, ORANGE OR GREY TONES THAT REQUIRE ADDITIONAL COVER UP, WE ARE HERE TO HELP.</a:t>
            </a:r>
          </a:p>
          <a:p>
            <a:pPr algn="ctr">
              <a:lnSpc>
                <a:spcPts val="900"/>
              </a:lnSpc>
              <a:spcBef>
                <a:spcPct val="0"/>
              </a:spcBef>
            </a:pPr>
            <a:r>
              <a:rPr lang="en-US" sz="900" dirty="0">
                <a:solidFill>
                  <a:srgbClr val="373738"/>
                </a:solidFill>
                <a:latin typeface="Bodoni FLF"/>
              </a:rPr>
              <a:t>PLEASE GIVE US A CALL PRIOR TO BOOKING SO WE CAN DISCUSS YOUR TREATMENT PLAN.</a:t>
            </a:r>
          </a:p>
          <a:p>
            <a:pPr algn="ctr">
              <a:lnSpc>
                <a:spcPts val="900"/>
              </a:lnSpc>
              <a:spcBef>
                <a:spcPct val="0"/>
              </a:spcBef>
            </a:pPr>
            <a:endParaRPr lang="en-US" sz="900" dirty="0">
              <a:solidFill>
                <a:srgbClr val="373738"/>
              </a:solidFill>
              <a:latin typeface="Bodoni FLF"/>
            </a:endParaRPr>
          </a:p>
          <a:p>
            <a:pPr algn="ctr">
              <a:lnSpc>
                <a:spcPts val="900"/>
              </a:lnSpc>
              <a:spcBef>
                <a:spcPct val="0"/>
              </a:spcBef>
            </a:pPr>
            <a:r>
              <a:rPr lang="en-US" sz="900" dirty="0">
                <a:solidFill>
                  <a:srgbClr val="373738"/>
                </a:solidFill>
                <a:latin typeface="Bodoni FLF"/>
              </a:rPr>
              <a:t>IN MOST CASES CORRECTION WORK CAN BE DONE ON THE DAY OF YOUR OMBRE BLUSH BROW PROCEDURE, </a:t>
            </a:r>
          </a:p>
          <a:p>
            <a:pPr algn="ctr">
              <a:lnSpc>
                <a:spcPts val="900"/>
              </a:lnSpc>
              <a:spcBef>
                <a:spcPct val="0"/>
              </a:spcBef>
            </a:pPr>
            <a:r>
              <a:rPr lang="en-US" sz="900" dirty="0">
                <a:solidFill>
                  <a:srgbClr val="373738"/>
                </a:solidFill>
                <a:latin typeface="Bodoni FLF"/>
              </a:rPr>
              <a:t>HOWEVER SOME CLIENTS MAY BE  REQUIRED TO HAVE THE CORRECTION WORK DONE SEPARATELY FOR OPTIMAL RESULTS,</a:t>
            </a:r>
          </a:p>
          <a:p>
            <a:pPr algn="ctr">
              <a:lnSpc>
                <a:spcPts val="900"/>
              </a:lnSpc>
              <a:spcBef>
                <a:spcPct val="0"/>
              </a:spcBef>
            </a:pPr>
            <a:r>
              <a:rPr lang="en-US" sz="900" dirty="0">
                <a:solidFill>
                  <a:srgbClr val="373738"/>
                </a:solidFill>
                <a:latin typeface="Bodoni FLF"/>
              </a:rPr>
              <a:t> </a:t>
            </a:r>
          </a:p>
          <a:p>
            <a:pPr algn="ctr">
              <a:lnSpc>
                <a:spcPts val="900"/>
              </a:lnSpc>
              <a:spcBef>
                <a:spcPct val="0"/>
              </a:spcBef>
            </a:pPr>
            <a:r>
              <a:rPr lang="en-US" sz="900" dirty="0">
                <a:solidFill>
                  <a:srgbClr val="373738"/>
                </a:solidFill>
                <a:latin typeface="Bodoni FLF"/>
              </a:rPr>
              <a:t>WE USE SPECIALISED PIGMENTS TO WARM, LIGHTEN OR NEUTRALISE ANY OLD PIGMENT, AND IF THAT'S NOT ENOUGH WE ALSO OFFER REMOVAL.</a:t>
            </a:r>
          </a:p>
          <a:p>
            <a:pPr algn="ctr">
              <a:lnSpc>
                <a:spcPts val="900"/>
              </a:lnSpc>
              <a:spcBef>
                <a:spcPct val="0"/>
              </a:spcBef>
            </a:pPr>
            <a:endParaRPr lang="en-US" sz="900" dirty="0">
              <a:solidFill>
                <a:srgbClr val="373738"/>
              </a:solidFill>
              <a:latin typeface="Bodoni FLF"/>
            </a:endParaRPr>
          </a:p>
          <a:p>
            <a:pPr algn="ctr">
              <a:lnSpc>
                <a:spcPts val="900"/>
              </a:lnSpc>
              <a:spcBef>
                <a:spcPct val="0"/>
              </a:spcBef>
            </a:pPr>
            <a:r>
              <a:rPr lang="en-US" sz="900" dirty="0">
                <a:solidFill>
                  <a:srgbClr val="373738"/>
                </a:solidFill>
                <a:latin typeface="Bodoni FLF Bold"/>
              </a:rPr>
              <a:t>REMOVAL </a:t>
            </a:r>
          </a:p>
          <a:p>
            <a:pPr algn="ctr">
              <a:lnSpc>
                <a:spcPts val="900"/>
              </a:lnSpc>
              <a:spcBef>
                <a:spcPct val="0"/>
              </a:spcBef>
            </a:pPr>
            <a:endParaRPr lang="en-US" sz="900" dirty="0">
              <a:solidFill>
                <a:srgbClr val="373738"/>
              </a:solidFill>
              <a:latin typeface="Bodoni FLF Bold"/>
            </a:endParaRPr>
          </a:p>
          <a:p>
            <a:pPr algn="ctr">
              <a:lnSpc>
                <a:spcPts val="900"/>
              </a:lnSpc>
              <a:spcBef>
                <a:spcPct val="0"/>
              </a:spcBef>
            </a:pPr>
            <a:r>
              <a:rPr lang="en-US" sz="900" dirty="0">
                <a:solidFill>
                  <a:srgbClr val="373738"/>
                </a:solidFill>
                <a:latin typeface="Bodoni FLF"/>
              </a:rPr>
              <a:t>WE USE LI-FT BY LI PIGMENTS, A SAFE, HIGH CONTENT SALT AND FRUIT SEED EXTRACT SOLUTION THAT IS EXTREMELY EFFECTIVE IN PIGMENT LIGHTENING AND REMOVAL.</a:t>
            </a:r>
          </a:p>
          <a:p>
            <a:pPr algn="ctr">
              <a:lnSpc>
                <a:spcPts val="900"/>
              </a:lnSpc>
              <a:spcBef>
                <a:spcPct val="0"/>
              </a:spcBef>
            </a:pPr>
            <a:r>
              <a:rPr lang="en-US" sz="900" dirty="0">
                <a:solidFill>
                  <a:srgbClr val="373738"/>
                </a:solidFill>
                <a:latin typeface="Bodoni FLF"/>
              </a:rPr>
              <a:t>WE WOULD NEED TO DISCUSS YOUR REMOVAL PROCESS AS THIS CAN REQUIRE 1 TO 6 SESSIONS.</a:t>
            </a:r>
          </a:p>
          <a:p>
            <a:pPr algn="ctr">
              <a:lnSpc>
                <a:spcPts val="900"/>
              </a:lnSpc>
              <a:spcBef>
                <a:spcPct val="0"/>
              </a:spcBef>
            </a:pPr>
            <a:r>
              <a:rPr lang="en-US" sz="900" dirty="0">
                <a:solidFill>
                  <a:srgbClr val="373738"/>
                </a:solidFill>
                <a:latin typeface="Bodoni FLF"/>
              </a:rPr>
              <a:t> 8 WEEKS ARE REQUIRED BETWEEN EACH SESSION.</a:t>
            </a:r>
          </a:p>
          <a:p>
            <a:pPr algn="ctr">
              <a:lnSpc>
                <a:spcPts val="900"/>
              </a:lnSpc>
              <a:spcBef>
                <a:spcPct val="0"/>
              </a:spcBef>
            </a:pPr>
            <a:endParaRPr lang="en-US" sz="900" dirty="0">
              <a:solidFill>
                <a:srgbClr val="373738"/>
              </a:solidFill>
              <a:latin typeface="Bodoni FLF"/>
            </a:endParaRPr>
          </a:p>
          <a:p>
            <a:pPr algn="ctr">
              <a:lnSpc>
                <a:spcPts val="900"/>
              </a:lnSpc>
              <a:spcBef>
                <a:spcPct val="0"/>
              </a:spcBef>
            </a:pPr>
            <a:endParaRPr lang="en-US" sz="900" dirty="0">
              <a:solidFill>
                <a:srgbClr val="373738"/>
              </a:solidFill>
              <a:latin typeface="Bodoni FLF"/>
            </a:endParaRPr>
          </a:p>
        </p:txBody>
      </p:sp>
      <p:sp>
        <p:nvSpPr>
          <p:cNvPr id="15" name="TextBox 15"/>
          <p:cNvSpPr txBox="1"/>
          <p:nvPr/>
        </p:nvSpPr>
        <p:spPr>
          <a:xfrm>
            <a:off x="6886688" y="921341"/>
            <a:ext cx="3004004" cy="1965731"/>
          </a:xfrm>
          <a:prstGeom prst="rect">
            <a:avLst/>
          </a:prstGeom>
        </p:spPr>
        <p:txBody>
          <a:bodyPr lIns="0" tIns="0" rIns="0" bIns="0" rtlCol="0" anchor="t">
            <a:spAutoFit/>
          </a:bodyPr>
          <a:lstStyle/>
          <a:p>
            <a:pPr algn="ctr">
              <a:lnSpc>
                <a:spcPts val="900"/>
              </a:lnSpc>
              <a:spcBef>
                <a:spcPct val="0"/>
              </a:spcBef>
            </a:pPr>
            <a:endParaRPr dirty="0"/>
          </a:p>
          <a:p>
            <a:pPr algn="ctr">
              <a:lnSpc>
                <a:spcPts val="900"/>
              </a:lnSpc>
              <a:spcBef>
                <a:spcPct val="0"/>
              </a:spcBef>
            </a:pPr>
            <a:endParaRPr lang="en-US" sz="900" dirty="0">
              <a:solidFill>
                <a:srgbClr val="000000"/>
              </a:solidFill>
              <a:latin typeface="Bodoni FLF"/>
            </a:endParaRPr>
          </a:p>
          <a:p>
            <a:pPr algn="ctr">
              <a:lnSpc>
                <a:spcPts val="900"/>
              </a:lnSpc>
              <a:spcBef>
                <a:spcPct val="0"/>
              </a:spcBef>
            </a:pPr>
            <a:r>
              <a:rPr lang="en-US" sz="900" dirty="0">
                <a:solidFill>
                  <a:srgbClr val="000000"/>
                </a:solidFill>
                <a:latin typeface="Bodoni FLF"/>
              </a:rPr>
              <a:t> |INSERT ARTIST NAME </a:t>
            </a:r>
          </a:p>
          <a:p>
            <a:pPr algn="ctr">
              <a:lnSpc>
                <a:spcPts val="900"/>
              </a:lnSpc>
              <a:spcBef>
                <a:spcPct val="0"/>
              </a:spcBef>
            </a:pPr>
            <a:r>
              <a:rPr lang="en-US" sz="900" dirty="0">
                <a:solidFill>
                  <a:srgbClr val="000000"/>
                </a:solidFill>
                <a:latin typeface="Bodoni FLF"/>
              </a:rPr>
              <a:t>THE OMBRE BLUSH BROW</a:t>
            </a:r>
          </a:p>
          <a:p>
            <a:pPr algn="ctr">
              <a:lnSpc>
                <a:spcPts val="900"/>
              </a:lnSpc>
              <a:spcBef>
                <a:spcPct val="0"/>
              </a:spcBef>
            </a:pPr>
            <a:r>
              <a:rPr lang="en-US" sz="900" dirty="0">
                <a:solidFill>
                  <a:srgbClr val="000000"/>
                </a:solidFill>
                <a:latin typeface="Bodoni FLF"/>
              </a:rPr>
              <a:t>£……. - 3HR</a:t>
            </a:r>
          </a:p>
          <a:p>
            <a:pPr algn="ctr">
              <a:lnSpc>
                <a:spcPts val="900"/>
              </a:lnSpc>
              <a:spcBef>
                <a:spcPct val="0"/>
              </a:spcBef>
            </a:pPr>
            <a:endParaRPr lang="en-US" sz="900" dirty="0">
              <a:solidFill>
                <a:srgbClr val="000000"/>
              </a:solidFill>
              <a:latin typeface="Bodoni FLF"/>
            </a:endParaRPr>
          </a:p>
          <a:p>
            <a:pPr algn="ctr">
              <a:lnSpc>
                <a:spcPts val="900"/>
              </a:lnSpc>
              <a:spcBef>
                <a:spcPct val="0"/>
              </a:spcBef>
            </a:pPr>
            <a:endParaRPr lang="en-US" sz="900" dirty="0">
              <a:solidFill>
                <a:srgbClr val="000000"/>
              </a:solidFill>
              <a:latin typeface="Bodoni FLF"/>
            </a:endParaRPr>
          </a:p>
          <a:p>
            <a:pPr algn="ctr">
              <a:lnSpc>
                <a:spcPts val="900"/>
              </a:lnSpc>
              <a:spcBef>
                <a:spcPct val="0"/>
              </a:spcBef>
            </a:pPr>
            <a:endParaRPr lang="en-US" sz="900" dirty="0">
              <a:solidFill>
                <a:srgbClr val="000000"/>
              </a:solidFill>
              <a:latin typeface="Bodoni FLF"/>
            </a:endParaRPr>
          </a:p>
          <a:p>
            <a:pPr algn="ctr">
              <a:lnSpc>
                <a:spcPts val="900"/>
              </a:lnSpc>
              <a:spcBef>
                <a:spcPct val="0"/>
              </a:spcBef>
            </a:pPr>
            <a:endParaRPr lang="en-US" sz="900" dirty="0">
              <a:solidFill>
                <a:srgbClr val="000000"/>
              </a:solidFill>
              <a:latin typeface="Bodoni FLF"/>
            </a:endParaRPr>
          </a:p>
          <a:p>
            <a:pPr algn="ctr">
              <a:lnSpc>
                <a:spcPts val="900"/>
              </a:lnSpc>
              <a:spcBef>
                <a:spcPct val="0"/>
              </a:spcBef>
            </a:pPr>
            <a:endParaRPr lang="en-US" sz="900" dirty="0">
              <a:solidFill>
                <a:srgbClr val="000000"/>
              </a:solidFill>
              <a:latin typeface="Bodoni FLF"/>
            </a:endParaRPr>
          </a:p>
          <a:p>
            <a:pPr algn="ctr">
              <a:lnSpc>
                <a:spcPts val="900"/>
              </a:lnSpc>
              <a:spcBef>
                <a:spcPct val="0"/>
              </a:spcBef>
            </a:pPr>
            <a:r>
              <a:rPr lang="en-US" sz="900" dirty="0">
                <a:solidFill>
                  <a:srgbClr val="000000"/>
                </a:solidFill>
                <a:latin typeface="Bodoni FLF Bold"/>
              </a:rPr>
              <a:t>BOOK VIA WEBSITE</a:t>
            </a:r>
          </a:p>
          <a:p>
            <a:pPr algn="ctr">
              <a:lnSpc>
                <a:spcPts val="900"/>
              </a:lnSpc>
              <a:spcBef>
                <a:spcPct val="0"/>
              </a:spcBef>
            </a:pPr>
            <a:r>
              <a:rPr lang="en-US" sz="900" dirty="0">
                <a:solidFill>
                  <a:srgbClr val="000000"/>
                </a:solidFill>
                <a:latin typeface="Bodoni FLF"/>
              </a:rPr>
              <a:t>……………………………………………….</a:t>
            </a:r>
          </a:p>
          <a:p>
            <a:pPr algn="ctr">
              <a:lnSpc>
                <a:spcPts val="900"/>
              </a:lnSpc>
              <a:spcBef>
                <a:spcPct val="0"/>
              </a:spcBef>
            </a:pPr>
            <a:endParaRPr lang="en-US" sz="900" dirty="0">
              <a:solidFill>
                <a:srgbClr val="000000"/>
              </a:solidFill>
              <a:latin typeface="Bodoni FLF"/>
            </a:endParaRPr>
          </a:p>
          <a:p>
            <a:pPr algn="ctr">
              <a:lnSpc>
                <a:spcPts val="900"/>
              </a:lnSpc>
              <a:spcBef>
                <a:spcPct val="0"/>
              </a:spcBef>
            </a:pPr>
            <a:r>
              <a:rPr lang="en-US" sz="900" dirty="0">
                <a:solidFill>
                  <a:srgbClr val="000000"/>
                </a:solidFill>
                <a:latin typeface="Bodoni FLF Bold"/>
              </a:rPr>
              <a:t>BOOK VIA PHONE</a:t>
            </a:r>
            <a:r>
              <a:rPr lang="en-US" sz="900" dirty="0">
                <a:solidFill>
                  <a:srgbClr val="000000"/>
                </a:solidFill>
                <a:latin typeface="Bodoni FLF"/>
              </a:rPr>
              <a:t> </a:t>
            </a:r>
          </a:p>
          <a:p>
            <a:pPr algn="ctr">
              <a:lnSpc>
                <a:spcPts val="900"/>
              </a:lnSpc>
              <a:spcBef>
                <a:spcPct val="0"/>
              </a:spcBef>
            </a:pPr>
            <a:r>
              <a:rPr lang="en-US" sz="900" dirty="0">
                <a:solidFill>
                  <a:srgbClr val="000000"/>
                </a:solidFill>
                <a:latin typeface="Bodoni FLF"/>
              </a:rPr>
              <a:t>………………………………………………</a:t>
            </a:r>
          </a:p>
          <a:p>
            <a:pPr algn="ctr">
              <a:lnSpc>
                <a:spcPts val="900"/>
              </a:lnSpc>
              <a:spcBef>
                <a:spcPct val="0"/>
              </a:spcBef>
            </a:pPr>
            <a:endParaRPr lang="en-US" sz="900" dirty="0">
              <a:solidFill>
                <a:srgbClr val="000000"/>
              </a:solidFill>
              <a:latin typeface="Bodoni FLF"/>
            </a:endParaRPr>
          </a:p>
          <a:p>
            <a:pPr algn="ctr">
              <a:lnSpc>
                <a:spcPts val="900"/>
              </a:lnSpc>
              <a:spcBef>
                <a:spcPct val="0"/>
              </a:spcBef>
            </a:pPr>
            <a:endParaRPr lang="en-US" sz="900" dirty="0">
              <a:solidFill>
                <a:srgbClr val="000000"/>
              </a:solidFill>
              <a:latin typeface="Bodoni FLF"/>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B4559"/>
        </a:solidFill>
        <a:effectLst/>
      </p:bgPr>
    </p:bg>
    <p:spTree>
      <p:nvGrpSpPr>
        <p:cNvPr id="1" name=""/>
        <p:cNvGrpSpPr/>
        <p:nvPr/>
      </p:nvGrpSpPr>
      <p:grpSpPr>
        <a:xfrm>
          <a:off x="0" y="0"/>
          <a:ext cx="0" cy="0"/>
          <a:chOff x="0" y="0"/>
          <a:chExt cx="0" cy="0"/>
        </a:xfrm>
      </p:grpSpPr>
      <p:grpSp>
        <p:nvGrpSpPr>
          <p:cNvPr id="2" name="Group 2"/>
          <p:cNvGrpSpPr/>
          <p:nvPr/>
        </p:nvGrpSpPr>
        <p:grpSpPr>
          <a:xfrm>
            <a:off x="6886688" y="159561"/>
            <a:ext cx="3004004" cy="6090557"/>
            <a:chOff x="0" y="0"/>
            <a:chExt cx="4005338" cy="8120743"/>
          </a:xfrm>
        </p:grpSpPr>
        <p:sp>
          <p:nvSpPr>
            <p:cNvPr id="3" name="AutoShape 3"/>
            <p:cNvSpPr/>
            <p:nvPr/>
          </p:nvSpPr>
          <p:spPr>
            <a:xfrm>
              <a:off x="0" y="0"/>
              <a:ext cx="4005338" cy="8120743"/>
            </a:xfrm>
            <a:prstGeom prst="rect">
              <a:avLst/>
            </a:prstGeom>
            <a:solidFill>
              <a:srgbClr val="FFFFFF"/>
            </a:solidFill>
          </p:spPr>
        </p:sp>
      </p:grpSp>
      <p:grpSp>
        <p:nvGrpSpPr>
          <p:cNvPr id="4" name="Group 4"/>
          <p:cNvGrpSpPr/>
          <p:nvPr/>
        </p:nvGrpSpPr>
        <p:grpSpPr>
          <a:xfrm>
            <a:off x="3521529" y="164902"/>
            <a:ext cx="3015343" cy="7442596"/>
            <a:chOff x="0" y="0"/>
            <a:chExt cx="4020457" cy="9923461"/>
          </a:xfrm>
        </p:grpSpPr>
        <p:sp>
          <p:nvSpPr>
            <p:cNvPr id="5" name="AutoShape 5"/>
            <p:cNvSpPr/>
            <p:nvPr/>
          </p:nvSpPr>
          <p:spPr>
            <a:xfrm>
              <a:off x="0" y="0"/>
              <a:ext cx="4020457" cy="9923461"/>
            </a:xfrm>
            <a:prstGeom prst="rect">
              <a:avLst/>
            </a:prstGeom>
            <a:solidFill>
              <a:srgbClr val="FFFFFF"/>
            </a:solidFill>
          </p:spPr>
        </p:sp>
      </p:grpSp>
      <p:grpSp>
        <p:nvGrpSpPr>
          <p:cNvPr id="6" name="Group 6"/>
          <p:cNvGrpSpPr/>
          <p:nvPr/>
        </p:nvGrpSpPr>
        <p:grpSpPr>
          <a:xfrm>
            <a:off x="209375" y="164902"/>
            <a:ext cx="3047944" cy="7442596"/>
            <a:chOff x="0" y="0"/>
            <a:chExt cx="4063925" cy="9923461"/>
          </a:xfrm>
        </p:grpSpPr>
        <p:sp>
          <p:nvSpPr>
            <p:cNvPr id="7" name="AutoShape 7"/>
            <p:cNvSpPr/>
            <p:nvPr/>
          </p:nvSpPr>
          <p:spPr>
            <a:xfrm>
              <a:off x="0" y="0"/>
              <a:ext cx="4063925" cy="9923461"/>
            </a:xfrm>
            <a:prstGeom prst="rect">
              <a:avLst/>
            </a:prstGeom>
            <a:solidFill>
              <a:srgbClr val="FFFFFF"/>
            </a:solidFill>
          </p:spPr>
        </p:sp>
      </p:grpSp>
      <p:pic>
        <p:nvPicPr>
          <p:cNvPr id="8" name="Picture 8"/>
          <p:cNvPicPr>
            <a:picLocks noChangeAspect="1"/>
          </p:cNvPicPr>
          <p:nvPr/>
        </p:nvPicPr>
        <p:blipFill>
          <a:blip r:embed="rId2"/>
          <a:srcRect/>
          <a:stretch>
            <a:fillRect/>
          </a:stretch>
        </p:blipFill>
        <p:spPr>
          <a:xfrm>
            <a:off x="7580934" y="6397756"/>
            <a:ext cx="1615512" cy="1418285"/>
          </a:xfrm>
          <a:prstGeom prst="rect">
            <a:avLst/>
          </a:prstGeom>
        </p:spPr>
      </p:pic>
      <p:sp>
        <p:nvSpPr>
          <p:cNvPr id="9" name="TextBox 9"/>
          <p:cNvSpPr txBox="1"/>
          <p:nvPr/>
        </p:nvSpPr>
        <p:spPr>
          <a:xfrm>
            <a:off x="7234934" y="329349"/>
            <a:ext cx="2307512" cy="355948"/>
          </a:xfrm>
          <a:prstGeom prst="rect">
            <a:avLst/>
          </a:prstGeom>
        </p:spPr>
        <p:txBody>
          <a:bodyPr lIns="0" tIns="0" rIns="0" bIns="0" rtlCol="0" anchor="t">
            <a:spAutoFit/>
          </a:bodyPr>
          <a:lstStyle/>
          <a:p>
            <a:pPr algn="ctr">
              <a:lnSpc>
                <a:spcPts val="2400"/>
              </a:lnSpc>
            </a:pPr>
            <a:r>
              <a:rPr lang="en-US" sz="2400">
                <a:solidFill>
                  <a:srgbClr val="293745"/>
                </a:solidFill>
                <a:latin typeface="Bodoni FLF Bold"/>
              </a:rPr>
              <a:t>MAINTENANCE</a:t>
            </a:r>
          </a:p>
        </p:txBody>
      </p:sp>
      <p:sp>
        <p:nvSpPr>
          <p:cNvPr id="10" name="TextBox 10"/>
          <p:cNvSpPr txBox="1"/>
          <p:nvPr/>
        </p:nvSpPr>
        <p:spPr>
          <a:xfrm>
            <a:off x="612950" y="329349"/>
            <a:ext cx="2240795" cy="660461"/>
          </a:xfrm>
          <a:prstGeom prst="rect">
            <a:avLst/>
          </a:prstGeom>
        </p:spPr>
        <p:txBody>
          <a:bodyPr lIns="0" tIns="0" rIns="0" bIns="0" rtlCol="0" anchor="t">
            <a:spAutoFit/>
          </a:bodyPr>
          <a:lstStyle/>
          <a:p>
            <a:pPr algn="ctr">
              <a:lnSpc>
                <a:spcPts val="2400"/>
              </a:lnSpc>
            </a:pPr>
            <a:r>
              <a:rPr lang="en-US" sz="2400">
                <a:solidFill>
                  <a:srgbClr val="293745"/>
                </a:solidFill>
                <a:latin typeface="Bodoni FLF Bold"/>
              </a:rPr>
              <a:t>WHAT TO EXPECT AFTER</a:t>
            </a:r>
          </a:p>
        </p:txBody>
      </p:sp>
      <p:sp>
        <p:nvSpPr>
          <p:cNvPr id="11" name="TextBox 11"/>
          <p:cNvSpPr txBox="1"/>
          <p:nvPr/>
        </p:nvSpPr>
        <p:spPr>
          <a:xfrm>
            <a:off x="7016546" y="1131570"/>
            <a:ext cx="2744289" cy="3851311"/>
          </a:xfrm>
          <a:prstGeom prst="rect">
            <a:avLst/>
          </a:prstGeom>
        </p:spPr>
        <p:txBody>
          <a:bodyPr lIns="0" tIns="0" rIns="0" bIns="0" rtlCol="0" anchor="t">
            <a:spAutoFit/>
          </a:bodyPr>
          <a:lstStyle/>
          <a:p>
            <a:pPr algn="ctr">
              <a:lnSpc>
                <a:spcPts val="999"/>
              </a:lnSpc>
              <a:spcBef>
                <a:spcPct val="0"/>
              </a:spcBef>
            </a:pPr>
            <a:r>
              <a:rPr lang="en-US" sz="1000" dirty="0">
                <a:solidFill>
                  <a:srgbClr val="000000"/>
                </a:solidFill>
                <a:latin typeface="Bodoni FLF Bold"/>
              </a:rPr>
              <a:t>LONG TERM CARE &amp; COLOUR BOOSTS</a:t>
            </a:r>
          </a:p>
          <a:p>
            <a:pPr algn="ctr">
              <a:lnSpc>
                <a:spcPts val="1000"/>
              </a:lnSpc>
              <a:spcBef>
                <a:spcPct val="0"/>
              </a:spcBef>
            </a:pPr>
            <a:endParaRPr lang="en-US" sz="1000" dirty="0">
              <a:solidFill>
                <a:srgbClr val="000000"/>
              </a:solidFill>
              <a:latin typeface="Bodoni FLF Bold"/>
            </a:endParaRPr>
          </a:p>
          <a:p>
            <a:pPr algn="ctr">
              <a:lnSpc>
                <a:spcPts val="1000"/>
              </a:lnSpc>
              <a:spcBef>
                <a:spcPct val="0"/>
              </a:spcBef>
            </a:pPr>
            <a:endParaRPr lang="en-US" sz="1000" dirty="0">
              <a:solidFill>
                <a:srgbClr val="000000"/>
              </a:solidFill>
              <a:latin typeface="Bodoni FLF Bold"/>
            </a:endParaRPr>
          </a:p>
          <a:p>
            <a:pPr algn="ctr">
              <a:lnSpc>
                <a:spcPts val="1000"/>
              </a:lnSpc>
              <a:spcBef>
                <a:spcPct val="0"/>
              </a:spcBef>
            </a:pPr>
            <a:r>
              <a:rPr lang="en-US" sz="1000" dirty="0">
                <a:solidFill>
                  <a:srgbClr val="000000"/>
                </a:solidFill>
                <a:latin typeface="Bodoni FLF"/>
              </a:rPr>
              <a:t>AS WITH ANY COSMETIC TREATMENT WE CANNOT GUARANTEE THE LENGTH OF TIME THE SKIN WILL RETAIN THE PIGMENTATION. THIS WILL BE DIFFERENT FOR EVERYBODY. WE HIGHLY RECOMMEND THAT YOU MAINTAIN YOUR BROWS WITH REGULAR TOP UPS. THIS TREATMENT IS NOT A NO MAINTENANCE BUT  A LOW MAINTENANCE PROCEDURE.</a:t>
            </a:r>
          </a:p>
          <a:p>
            <a:pPr algn="ctr">
              <a:lnSpc>
                <a:spcPts val="1000"/>
              </a:lnSpc>
              <a:spcBef>
                <a:spcPct val="0"/>
              </a:spcBef>
            </a:pPr>
            <a:endParaRPr lang="en-US" sz="1000" dirty="0">
              <a:solidFill>
                <a:srgbClr val="000000"/>
              </a:solidFill>
              <a:latin typeface="Bodoni FLF"/>
            </a:endParaRPr>
          </a:p>
          <a:p>
            <a:pPr algn="ctr">
              <a:lnSpc>
                <a:spcPts val="999"/>
              </a:lnSpc>
              <a:spcBef>
                <a:spcPct val="0"/>
              </a:spcBef>
            </a:pPr>
            <a:r>
              <a:rPr lang="en-US" sz="1000" dirty="0">
                <a:solidFill>
                  <a:srgbClr val="000000"/>
                </a:solidFill>
                <a:latin typeface="Bodoni FLF"/>
              </a:rPr>
              <a:t>6 MONTH COLOUR BOOST £……….</a:t>
            </a:r>
          </a:p>
          <a:p>
            <a:pPr algn="ctr">
              <a:lnSpc>
                <a:spcPts val="1000"/>
              </a:lnSpc>
              <a:spcBef>
                <a:spcPct val="0"/>
              </a:spcBef>
            </a:pPr>
            <a:endParaRPr lang="en-US" sz="1000" dirty="0">
              <a:solidFill>
                <a:srgbClr val="000000"/>
              </a:solidFill>
              <a:latin typeface="Bodoni FLF"/>
            </a:endParaRPr>
          </a:p>
          <a:p>
            <a:pPr algn="ctr">
              <a:lnSpc>
                <a:spcPts val="999"/>
              </a:lnSpc>
              <a:spcBef>
                <a:spcPct val="0"/>
              </a:spcBef>
            </a:pPr>
            <a:r>
              <a:rPr lang="en-US" sz="1000" dirty="0">
                <a:solidFill>
                  <a:srgbClr val="000000"/>
                </a:solidFill>
                <a:latin typeface="Bodoni FLF"/>
              </a:rPr>
              <a:t>8 MONTH COLOUR BOOST £……….</a:t>
            </a:r>
          </a:p>
          <a:p>
            <a:pPr algn="ctr">
              <a:lnSpc>
                <a:spcPts val="1000"/>
              </a:lnSpc>
              <a:spcBef>
                <a:spcPct val="0"/>
              </a:spcBef>
            </a:pPr>
            <a:endParaRPr lang="en-US" sz="1000" dirty="0">
              <a:solidFill>
                <a:srgbClr val="000000"/>
              </a:solidFill>
              <a:latin typeface="Bodoni FLF"/>
            </a:endParaRPr>
          </a:p>
          <a:p>
            <a:pPr algn="ctr">
              <a:lnSpc>
                <a:spcPts val="999"/>
              </a:lnSpc>
              <a:spcBef>
                <a:spcPct val="0"/>
              </a:spcBef>
            </a:pPr>
            <a:r>
              <a:rPr lang="en-US" sz="1000" dirty="0">
                <a:solidFill>
                  <a:srgbClr val="000000"/>
                </a:solidFill>
                <a:latin typeface="Bodoni FLF"/>
              </a:rPr>
              <a:t>10 MONTH COLOUR BOOST £………</a:t>
            </a:r>
          </a:p>
          <a:p>
            <a:pPr algn="ctr">
              <a:lnSpc>
                <a:spcPts val="1000"/>
              </a:lnSpc>
              <a:spcBef>
                <a:spcPct val="0"/>
              </a:spcBef>
            </a:pPr>
            <a:endParaRPr lang="en-US" sz="1000" dirty="0">
              <a:solidFill>
                <a:srgbClr val="000000"/>
              </a:solidFill>
              <a:latin typeface="Bodoni FLF"/>
            </a:endParaRPr>
          </a:p>
          <a:p>
            <a:pPr algn="ctr">
              <a:lnSpc>
                <a:spcPts val="999"/>
              </a:lnSpc>
              <a:spcBef>
                <a:spcPct val="0"/>
              </a:spcBef>
            </a:pPr>
            <a:r>
              <a:rPr lang="en-US" sz="1000" dirty="0">
                <a:solidFill>
                  <a:srgbClr val="000000"/>
                </a:solidFill>
                <a:latin typeface="Bodoni FLF"/>
              </a:rPr>
              <a:t>12 MONTH COLOUR BOOST £………</a:t>
            </a:r>
          </a:p>
          <a:p>
            <a:pPr algn="ctr">
              <a:lnSpc>
                <a:spcPts val="1000"/>
              </a:lnSpc>
              <a:spcBef>
                <a:spcPct val="0"/>
              </a:spcBef>
            </a:pPr>
            <a:endParaRPr lang="en-US" sz="1000" dirty="0">
              <a:solidFill>
                <a:srgbClr val="000000"/>
              </a:solidFill>
              <a:latin typeface="Bodoni FLF"/>
            </a:endParaRPr>
          </a:p>
          <a:p>
            <a:pPr algn="ctr">
              <a:lnSpc>
                <a:spcPts val="999"/>
              </a:lnSpc>
              <a:spcBef>
                <a:spcPct val="0"/>
              </a:spcBef>
            </a:pPr>
            <a:r>
              <a:rPr lang="en-US" sz="1000" dirty="0">
                <a:solidFill>
                  <a:srgbClr val="000000"/>
                </a:solidFill>
                <a:latin typeface="Bodoni FLF"/>
              </a:rPr>
              <a:t>12/18 MONTH COLOUR BOOST £……</a:t>
            </a:r>
          </a:p>
          <a:p>
            <a:pPr algn="ctr">
              <a:lnSpc>
                <a:spcPts val="1000"/>
              </a:lnSpc>
              <a:spcBef>
                <a:spcPct val="0"/>
              </a:spcBef>
            </a:pPr>
            <a:endParaRPr lang="en-US" sz="1000" dirty="0">
              <a:solidFill>
                <a:srgbClr val="000000"/>
              </a:solidFill>
              <a:latin typeface="Bodoni FLF"/>
            </a:endParaRPr>
          </a:p>
          <a:p>
            <a:pPr algn="ctr">
              <a:lnSpc>
                <a:spcPts val="1000"/>
              </a:lnSpc>
              <a:spcBef>
                <a:spcPct val="0"/>
              </a:spcBef>
            </a:pPr>
            <a:r>
              <a:rPr lang="en-US" sz="1000" dirty="0">
                <a:solidFill>
                  <a:srgbClr val="000000"/>
                </a:solidFill>
                <a:latin typeface="Bodoni FLF"/>
              </a:rPr>
              <a:t>18/24 MONTH COLOUR BOOST £………</a:t>
            </a:r>
          </a:p>
          <a:p>
            <a:pPr algn="ctr">
              <a:lnSpc>
                <a:spcPts val="1000"/>
              </a:lnSpc>
              <a:spcBef>
                <a:spcPct val="0"/>
              </a:spcBef>
            </a:pPr>
            <a:endParaRPr lang="en-US" sz="1000" dirty="0">
              <a:solidFill>
                <a:srgbClr val="000000"/>
              </a:solidFill>
              <a:latin typeface="Bodoni FLF"/>
            </a:endParaRPr>
          </a:p>
          <a:p>
            <a:pPr algn="ctr">
              <a:lnSpc>
                <a:spcPts val="1000"/>
              </a:lnSpc>
              <a:spcBef>
                <a:spcPct val="0"/>
              </a:spcBef>
            </a:pPr>
            <a:endParaRPr lang="en-US" sz="1000" dirty="0">
              <a:solidFill>
                <a:srgbClr val="000000"/>
              </a:solidFill>
              <a:latin typeface="Bodoni FLF"/>
            </a:endParaRPr>
          </a:p>
          <a:p>
            <a:pPr algn="ctr">
              <a:lnSpc>
                <a:spcPts val="1000"/>
              </a:lnSpc>
              <a:spcBef>
                <a:spcPct val="0"/>
              </a:spcBef>
            </a:pPr>
            <a:r>
              <a:rPr lang="en-US" sz="1000" dirty="0">
                <a:solidFill>
                  <a:srgbClr val="000000"/>
                </a:solidFill>
                <a:latin typeface="Bodoni FLF"/>
              </a:rPr>
              <a:t>USE A 50 FACTOR SUN BLOCK ON YOUR BROWS FOR LONGER LASTING RESULTS WHEN USING SUNBEDS OR ARE IN THE SUN, AS UV RAYS CAN CAUSE FADING.</a:t>
            </a:r>
          </a:p>
        </p:txBody>
      </p:sp>
      <p:sp>
        <p:nvSpPr>
          <p:cNvPr id="12" name="TextBox 12"/>
          <p:cNvSpPr txBox="1"/>
          <p:nvPr/>
        </p:nvSpPr>
        <p:spPr>
          <a:xfrm>
            <a:off x="3908802" y="359829"/>
            <a:ext cx="2240795" cy="355948"/>
          </a:xfrm>
          <a:prstGeom prst="rect">
            <a:avLst/>
          </a:prstGeom>
        </p:spPr>
        <p:txBody>
          <a:bodyPr lIns="0" tIns="0" rIns="0" bIns="0" rtlCol="0" anchor="t">
            <a:spAutoFit/>
          </a:bodyPr>
          <a:lstStyle/>
          <a:p>
            <a:pPr algn="ctr">
              <a:lnSpc>
                <a:spcPts val="2400"/>
              </a:lnSpc>
            </a:pPr>
            <a:r>
              <a:rPr lang="en-US" sz="2400">
                <a:solidFill>
                  <a:srgbClr val="293745"/>
                </a:solidFill>
                <a:latin typeface="Bodoni FLF Bold"/>
              </a:rPr>
              <a:t>AFTERCARE</a:t>
            </a:r>
          </a:p>
        </p:txBody>
      </p:sp>
      <p:sp>
        <p:nvSpPr>
          <p:cNvPr id="13" name="TextBox 13"/>
          <p:cNvSpPr txBox="1"/>
          <p:nvPr/>
        </p:nvSpPr>
        <p:spPr>
          <a:xfrm>
            <a:off x="3657056" y="845634"/>
            <a:ext cx="2744289" cy="5747385"/>
          </a:xfrm>
          <a:prstGeom prst="rect">
            <a:avLst/>
          </a:prstGeom>
        </p:spPr>
        <p:txBody>
          <a:bodyPr lIns="0" tIns="0" rIns="0" bIns="0" rtlCol="0" anchor="t">
            <a:spAutoFit/>
          </a:bodyPr>
          <a:lstStyle/>
          <a:p>
            <a:pPr algn="ctr">
              <a:lnSpc>
                <a:spcPts val="900"/>
              </a:lnSpc>
            </a:pPr>
            <a:r>
              <a:rPr lang="en-US" sz="900">
                <a:solidFill>
                  <a:srgbClr val="000000"/>
                </a:solidFill>
                <a:latin typeface="Bodoni FLF Bold"/>
              </a:rPr>
              <a:t>the day of your procedure</a:t>
            </a:r>
          </a:p>
          <a:p>
            <a:pPr algn="ctr">
              <a:lnSpc>
                <a:spcPts val="900"/>
              </a:lnSpc>
            </a:pPr>
            <a:r>
              <a:rPr lang="en-US" sz="900">
                <a:solidFill>
                  <a:srgbClr val="000000"/>
                </a:solidFill>
                <a:latin typeface="Bodoni FLF"/>
              </a:rPr>
              <a:t> please don’t apply anything to the enhancement until the following morning.</a:t>
            </a: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Bold"/>
              </a:rPr>
              <a:t>DAYS 1 -10 </a:t>
            </a:r>
          </a:p>
          <a:p>
            <a:pPr algn="ctr">
              <a:lnSpc>
                <a:spcPts val="900"/>
              </a:lnSpc>
            </a:pPr>
            <a:r>
              <a:rPr lang="en-US" sz="900">
                <a:solidFill>
                  <a:srgbClr val="000000"/>
                </a:solidFill>
                <a:latin typeface="Bodoni FLF"/>
              </a:rPr>
              <a:t>FOLLOW THESE STRICT INSTRUCTIONS FOR 10 DAYS CLEANING AND CREAMING ONCE IN THE MORNING AND THEN ONCE IN THE EVENING. </a:t>
            </a: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Bold"/>
              </a:rPr>
              <a:t>STEP 1: </a:t>
            </a:r>
            <a:r>
              <a:rPr lang="en-US" sz="900">
                <a:solidFill>
                  <a:srgbClr val="000000"/>
                </a:solidFill>
                <a:latin typeface="Bodoni FLF"/>
              </a:rPr>
              <a:t>using warm water, dampen 2 cotton pads, squeeze excess WATEr, PRESSING and dabbing through each brow.</a:t>
            </a: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Bold"/>
              </a:rPr>
              <a:t>step 2</a:t>
            </a:r>
            <a:r>
              <a:rPr lang="en-US" sz="900">
                <a:solidFill>
                  <a:srgbClr val="000000"/>
                </a:solidFill>
                <a:latin typeface="Bodoni FLF"/>
              </a:rPr>
              <a:t>:  dry with ADDITIONAL cotton </a:t>
            </a:r>
          </a:p>
          <a:p>
            <a:pPr algn="ctr">
              <a:lnSpc>
                <a:spcPts val="900"/>
              </a:lnSpc>
            </a:pPr>
            <a:r>
              <a:rPr lang="en-US" sz="900">
                <a:solidFill>
                  <a:srgbClr val="000000"/>
                </a:solidFill>
                <a:latin typeface="Bodoni FLF"/>
              </a:rPr>
              <a:t>pad </a:t>
            </a: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Bold"/>
              </a:rPr>
              <a:t>STEP 3: </a:t>
            </a:r>
            <a:r>
              <a:rPr lang="en-US" sz="900">
                <a:solidFill>
                  <a:srgbClr val="000000"/>
                </a:solidFill>
                <a:latin typeface="Bodoni FLF"/>
              </a:rPr>
              <a:t>APPLY A RICE GRAIN SIZE OF AFTERCARE CREAM ON TO EACH BROW, USING A CLEAN FINGER OR COTTON BUD, MASSAGE IT THROUGH LIGHTLY.</a:t>
            </a:r>
          </a:p>
          <a:p>
            <a:pPr algn="ctr">
              <a:lnSpc>
                <a:spcPts val="900"/>
              </a:lnSpc>
            </a:pPr>
            <a:endParaRPr lang="en-US" sz="900">
              <a:solidFill>
                <a:srgbClr val="000000"/>
              </a:solidFill>
              <a:latin typeface="Bodoni FLF"/>
            </a:endParaRP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Bold"/>
              </a:rPr>
              <a:t>AVOID FOR 10 DAYS </a:t>
            </a:r>
          </a:p>
          <a:p>
            <a:pPr algn="ctr">
              <a:lnSpc>
                <a:spcPts val="900"/>
              </a:lnSpc>
            </a:pPr>
            <a:endParaRPr lang="en-US" sz="900">
              <a:solidFill>
                <a:srgbClr val="000000"/>
              </a:solidFill>
              <a:latin typeface="Bodoni FLF Bold"/>
            </a:endParaRPr>
          </a:p>
          <a:p>
            <a:pPr marL="194310" lvl="1" indent="-97155" algn="ctr">
              <a:lnSpc>
                <a:spcPts val="900"/>
              </a:lnSpc>
              <a:buFont typeface="Arial"/>
              <a:buChar char="•"/>
            </a:pPr>
            <a:r>
              <a:rPr lang="en-US" sz="900">
                <a:solidFill>
                  <a:srgbClr val="000000"/>
                </a:solidFill>
                <a:latin typeface="Bodoni FLF"/>
              </a:rPr>
              <a:t>DO NOT GET YOUR BROWS WET.</a:t>
            </a:r>
          </a:p>
          <a:p>
            <a:pPr marL="194310" lvl="1" indent="-97155" algn="ctr">
              <a:lnSpc>
                <a:spcPts val="900"/>
              </a:lnSpc>
              <a:buFont typeface="Arial"/>
              <a:buChar char="•"/>
            </a:pPr>
            <a:r>
              <a:rPr lang="en-US" sz="900">
                <a:solidFill>
                  <a:srgbClr val="000000"/>
                </a:solidFill>
                <a:latin typeface="Bodoni FLF"/>
              </a:rPr>
              <a:t>AVOID ANY ACTIVITY, INCLUDING EXERCISE, THAT MAY CAUSE YOU TO SWEAT.</a:t>
            </a: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Bold"/>
              </a:rPr>
              <a:t>AVOID FOR 14 DAYS</a:t>
            </a:r>
          </a:p>
          <a:p>
            <a:pPr algn="ctr">
              <a:lnSpc>
                <a:spcPts val="900"/>
              </a:lnSpc>
            </a:pPr>
            <a:endParaRPr lang="en-US" sz="900">
              <a:solidFill>
                <a:srgbClr val="000000"/>
              </a:solidFill>
              <a:latin typeface="Bodoni FLF Bold"/>
            </a:endParaRPr>
          </a:p>
          <a:p>
            <a:pPr marL="194310" lvl="1" indent="-97155" algn="ctr">
              <a:lnSpc>
                <a:spcPts val="900"/>
              </a:lnSpc>
              <a:buFont typeface="Arial"/>
              <a:buChar char="•"/>
            </a:pPr>
            <a:r>
              <a:rPr lang="en-US" sz="900">
                <a:solidFill>
                  <a:srgbClr val="000000"/>
                </a:solidFill>
                <a:latin typeface="Bodoni FLF"/>
              </a:rPr>
              <a:t>DO NOT APPLY ANY MAKEUP, CREAMS OR ANY OTHER PRODUCTS </a:t>
            </a:r>
            <a:r>
              <a:rPr lang="en-US" sz="900">
                <a:solidFill>
                  <a:srgbClr val="000000"/>
                </a:solidFill>
                <a:latin typeface="Bodoni FLF Bold"/>
              </a:rPr>
              <a:t>DIRECTLY</a:t>
            </a:r>
            <a:r>
              <a:rPr lang="en-US" sz="900">
                <a:solidFill>
                  <a:srgbClr val="000000"/>
                </a:solidFill>
                <a:latin typeface="Bodoni FLF"/>
              </a:rPr>
              <a:t> ON THE BROWS OR CLOSE TO THE BROW AREA.</a:t>
            </a:r>
          </a:p>
          <a:p>
            <a:pPr marL="194310" lvl="1" indent="-97155" algn="ctr">
              <a:lnSpc>
                <a:spcPts val="900"/>
              </a:lnSpc>
              <a:buFont typeface="Arial"/>
              <a:buChar char="•"/>
            </a:pPr>
            <a:r>
              <a:rPr lang="en-US" sz="900">
                <a:solidFill>
                  <a:srgbClr val="000000"/>
                </a:solidFill>
                <a:latin typeface="Bodoni FLF"/>
              </a:rPr>
              <a:t>NO SUNBEDS OR DIRECT SUN.</a:t>
            </a:r>
          </a:p>
          <a:p>
            <a:pPr marL="194310" lvl="1" indent="-97155" algn="ctr">
              <a:lnSpc>
                <a:spcPts val="900"/>
              </a:lnSpc>
              <a:buFont typeface="Arial"/>
              <a:buChar char="•"/>
            </a:pPr>
            <a:r>
              <a:rPr lang="en-US" sz="900">
                <a:solidFill>
                  <a:srgbClr val="000000"/>
                </a:solidFill>
                <a:latin typeface="Bodoni FLF"/>
              </a:rPr>
              <a:t>NO POOLS, SAUNAS OR STEAM ROOMS.</a:t>
            </a:r>
          </a:p>
          <a:p>
            <a:pPr marL="194310" lvl="1" indent="-97155" algn="ctr">
              <a:lnSpc>
                <a:spcPts val="900"/>
              </a:lnSpc>
              <a:buFont typeface="Arial"/>
              <a:buChar char="•"/>
            </a:pPr>
            <a:r>
              <a:rPr lang="en-US" sz="900">
                <a:solidFill>
                  <a:srgbClr val="000000"/>
                </a:solidFill>
                <a:latin typeface="Bodoni FLF"/>
              </a:rPr>
              <a:t>NO TINTING OR HAIR REMOVAL/IPL.</a:t>
            </a: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a:rPr>
              <a:t>Some itching is normal. DO NOT PICK, PEEL OR RUB your enhancement as the colour may heal unevenly and you could risk infection, which in turn could lead to scarring. Allow the colour to flake away by itself.</a:t>
            </a: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Bold"/>
              </a:rPr>
              <a:t>4 MONTHS POST PROCEDURE</a:t>
            </a:r>
          </a:p>
          <a:p>
            <a:pPr algn="ctr">
              <a:lnSpc>
                <a:spcPts val="900"/>
              </a:lnSpc>
            </a:pPr>
            <a:r>
              <a:rPr lang="en-US" sz="900">
                <a:solidFill>
                  <a:srgbClr val="000000"/>
                </a:solidFill>
                <a:latin typeface="Bodoni FLF"/>
              </a:rPr>
              <a:t>- NATIONAL BLOOD SERVICE DOES NOT ACCEPT DONATIONS OF BLOOD FOR 4 MONTHS AFTER MICROPIGMENTATION.</a:t>
            </a:r>
          </a:p>
          <a:p>
            <a:pPr algn="ctr">
              <a:lnSpc>
                <a:spcPts val="900"/>
              </a:lnSpc>
            </a:pPr>
            <a:r>
              <a:rPr lang="en-US" sz="900">
                <a:solidFill>
                  <a:srgbClr val="000000"/>
                </a:solidFill>
                <a:latin typeface="Bodoni FLF"/>
              </a:rPr>
              <a:t>- MRI: PLEASE CONSULT YOUR DOCTOR, YOU MUST WAIT 4 MONTHS UNTIL YOU CAN HAVE AN MRI.</a:t>
            </a:r>
          </a:p>
          <a:p>
            <a:pPr algn="ctr">
              <a:lnSpc>
                <a:spcPts val="900"/>
              </a:lnSpc>
            </a:pPr>
            <a:endParaRPr lang="en-US" sz="900">
              <a:solidFill>
                <a:srgbClr val="000000"/>
              </a:solidFill>
              <a:latin typeface="Bodoni FLF"/>
            </a:endParaRPr>
          </a:p>
          <a:p>
            <a:pPr algn="ctr">
              <a:lnSpc>
                <a:spcPts val="900"/>
              </a:lnSpc>
              <a:spcBef>
                <a:spcPct val="0"/>
              </a:spcBef>
            </a:pPr>
            <a:endParaRPr lang="en-US" sz="900">
              <a:solidFill>
                <a:srgbClr val="000000"/>
              </a:solidFill>
              <a:latin typeface="Bodoni FLF"/>
            </a:endParaRPr>
          </a:p>
        </p:txBody>
      </p:sp>
      <p:sp>
        <p:nvSpPr>
          <p:cNvPr id="14" name="TextBox 14"/>
          <p:cNvSpPr txBox="1"/>
          <p:nvPr/>
        </p:nvSpPr>
        <p:spPr>
          <a:xfrm>
            <a:off x="270051" y="980286"/>
            <a:ext cx="2926594" cy="4311660"/>
          </a:xfrm>
          <a:prstGeom prst="rect">
            <a:avLst/>
          </a:prstGeom>
        </p:spPr>
        <p:txBody>
          <a:bodyPr lIns="0" tIns="0" rIns="0" bIns="0" rtlCol="0" anchor="t">
            <a:spAutoFit/>
          </a:bodyPr>
          <a:lstStyle/>
          <a:p>
            <a:pPr algn="ctr">
              <a:lnSpc>
                <a:spcPts val="900"/>
              </a:lnSpc>
            </a:pPr>
            <a:endParaRPr/>
          </a:p>
          <a:p>
            <a:pPr algn="ctr">
              <a:lnSpc>
                <a:spcPts val="900"/>
              </a:lnSpc>
            </a:pPr>
            <a:endParaRPr/>
          </a:p>
          <a:p>
            <a:pPr algn="ctr">
              <a:lnSpc>
                <a:spcPts val="900"/>
              </a:lnSpc>
            </a:pPr>
            <a:r>
              <a:rPr lang="en-US" sz="900">
                <a:solidFill>
                  <a:srgbClr val="000000"/>
                </a:solidFill>
                <a:latin typeface="Bodoni FLF Bold"/>
              </a:rPr>
              <a:t> THE HEALING PROCESS DIARY </a:t>
            </a:r>
          </a:p>
          <a:p>
            <a:pPr algn="ctr">
              <a:lnSpc>
                <a:spcPts val="900"/>
              </a:lnSpc>
            </a:pPr>
            <a:r>
              <a:rPr lang="en-US" sz="900">
                <a:solidFill>
                  <a:srgbClr val="000000"/>
                </a:solidFill>
                <a:latin typeface="Bodoni FLF Bold"/>
              </a:rPr>
              <a:t> </a:t>
            </a:r>
          </a:p>
          <a:p>
            <a:pPr algn="ctr">
              <a:lnSpc>
                <a:spcPts val="900"/>
              </a:lnSpc>
            </a:pPr>
            <a:r>
              <a:rPr lang="en-US" sz="900">
                <a:solidFill>
                  <a:srgbClr val="000000"/>
                </a:solidFill>
                <a:latin typeface="Bodoni FLF Bold"/>
              </a:rPr>
              <a:t>DAY 1</a:t>
            </a:r>
            <a:r>
              <a:rPr lang="en-US" sz="900">
                <a:solidFill>
                  <a:srgbClr val="000000"/>
                </a:solidFill>
                <a:latin typeface="Bodoni FLF"/>
              </a:rPr>
              <a:t> – BOLDER, DARKER, THICKER, MILD TENDERNESS, REDNESS AND SWELLING.</a:t>
            </a: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Bold"/>
              </a:rPr>
              <a:t>DAY 2-3</a:t>
            </a:r>
            <a:r>
              <a:rPr lang="en-US" sz="900">
                <a:solidFill>
                  <a:srgbClr val="000000"/>
                </a:solidFill>
                <a:latin typeface="Bodoni FLF"/>
              </a:rPr>
              <a:t> - IF ANY SWELLING OR REDNESS HAS OCCURRED IT WILL TAKE 2-3 DAYS TO SUBSIDE</a:t>
            </a: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Bold"/>
              </a:rPr>
              <a:t>DAY 3-7</a:t>
            </a:r>
            <a:r>
              <a:rPr lang="en-US" sz="900">
                <a:solidFill>
                  <a:srgbClr val="000000"/>
                </a:solidFill>
                <a:latin typeface="Bodoni FLF"/>
              </a:rPr>
              <a:t> – BROWS WILL START TO APPEAR SLIGHTLY THINNER AND WILL START TO FEEL TIGHTER  WITH MINOR SCABBING.</a:t>
            </a: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Bold"/>
              </a:rPr>
              <a:t>DAY 7-14</a:t>
            </a:r>
            <a:r>
              <a:rPr lang="en-US" sz="900">
                <a:solidFill>
                  <a:srgbClr val="000000"/>
                </a:solidFill>
                <a:latin typeface="Bodoni FLF"/>
              </a:rPr>
              <a:t> –  BROWS  WILL START TO LOOK SOFTER, HOWEVER FULL SHEDDING PROCESS IS IN ACTION.</a:t>
            </a:r>
          </a:p>
          <a:p>
            <a:pPr algn="ctr">
              <a:lnSpc>
                <a:spcPts val="900"/>
              </a:lnSpc>
            </a:pPr>
            <a:r>
              <a:rPr lang="en-US" sz="900">
                <a:solidFill>
                  <a:srgbClr val="000000"/>
                </a:solidFill>
                <a:latin typeface="Bodoni FLF"/>
              </a:rPr>
              <a:t>AS SCABS FALL AWAY  COLOUR WILL APPEAR ASHY. ITCHINESS, UNEVENNESS AND PATCHINESS IS NORMAL UPON SITE.</a:t>
            </a:r>
          </a:p>
          <a:p>
            <a:pPr algn="ctr">
              <a:lnSpc>
                <a:spcPts val="900"/>
              </a:lnSpc>
            </a:pPr>
            <a:r>
              <a:rPr lang="en-US" sz="900">
                <a:solidFill>
                  <a:srgbClr val="000000"/>
                </a:solidFill>
                <a:latin typeface="Bodoni FLF"/>
              </a:rPr>
              <a:t>,</a:t>
            </a:r>
          </a:p>
          <a:p>
            <a:pPr algn="ctr">
              <a:lnSpc>
                <a:spcPts val="900"/>
              </a:lnSpc>
            </a:pPr>
            <a:r>
              <a:rPr lang="en-US" sz="900">
                <a:solidFill>
                  <a:srgbClr val="000000"/>
                </a:solidFill>
                <a:latin typeface="Bodoni FLF Bold"/>
              </a:rPr>
              <a:t>DAY 14-21</a:t>
            </a:r>
            <a:r>
              <a:rPr lang="en-US" sz="900">
                <a:solidFill>
                  <a:srgbClr val="000000"/>
                </a:solidFill>
                <a:latin typeface="Bodoni FLF"/>
              </a:rPr>
              <a:t> – ONCE THE SHEDDING HAS STOPPED, THE SKIN STARTS TO EXFOLIATE, MINOR FLAKING IS NORMAL,  THIS HAS A TEMPORARY EFFECT ON THE PIGMENT COLOUR MAKING IT LOOK COOLER AND LIGHTER STILL.</a:t>
            </a:r>
          </a:p>
          <a:p>
            <a:pPr algn="ctr">
              <a:lnSpc>
                <a:spcPts val="900"/>
              </a:lnSpc>
            </a:pPr>
            <a:r>
              <a:rPr lang="en-US" sz="900">
                <a:solidFill>
                  <a:srgbClr val="000000"/>
                </a:solidFill>
                <a:latin typeface="Bodoni FLF"/>
              </a:rPr>
              <a:t>THE COLOUR WILL START TO APPEAR VIBRANT AS DAYS GO ON AS THE SKIN STARTS TO RENEW ITSELF.</a:t>
            </a: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Bold"/>
              </a:rPr>
              <a:t>DAY 21-28 </a:t>
            </a:r>
            <a:r>
              <a:rPr lang="en-US" sz="900">
                <a:solidFill>
                  <a:srgbClr val="000000"/>
                </a:solidFill>
                <a:latin typeface="Bodoni FLF"/>
              </a:rPr>
              <a:t>– SKIN IS NEARLY AT ITS HEALED STAGE, THE TRUE APPEARANCE OF THE COLOUR AND SHAPE HAVE ALL SETTLED.</a:t>
            </a:r>
          </a:p>
          <a:p>
            <a:pPr algn="ctr">
              <a:lnSpc>
                <a:spcPts val="900"/>
              </a:lnSpc>
            </a:pPr>
            <a:endParaRPr lang="en-US" sz="900">
              <a:solidFill>
                <a:srgbClr val="000000"/>
              </a:solidFill>
              <a:latin typeface="Bodoni FLF"/>
            </a:endParaRPr>
          </a:p>
          <a:p>
            <a:pPr algn="ctr">
              <a:lnSpc>
                <a:spcPts val="900"/>
              </a:lnSpc>
            </a:pPr>
            <a:r>
              <a:rPr lang="en-US" sz="900">
                <a:solidFill>
                  <a:srgbClr val="000000"/>
                </a:solidFill>
                <a:latin typeface="Bodoni FLF"/>
              </a:rPr>
              <a:t> </a:t>
            </a:r>
            <a:r>
              <a:rPr lang="en-US" sz="900">
                <a:solidFill>
                  <a:srgbClr val="000000"/>
                </a:solidFill>
                <a:latin typeface="Bodoni FLF Bold"/>
              </a:rPr>
              <a:t>DAY 28</a:t>
            </a:r>
            <a:r>
              <a:rPr lang="en-US" sz="900">
                <a:solidFill>
                  <a:srgbClr val="000000"/>
                </a:solidFill>
                <a:latin typeface="Bodoni FLF"/>
              </a:rPr>
              <a:t> THE BROWS ARE HEALED.</a:t>
            </a:r>
          </a:p>
          <a:p>
            <a:pPr algn="ctr">
              <a:lnSpc>
                <a:spcPts val="900"/>
              </a:lnSpc>
            </a:pPr>
            <a:r>
              <a:rPr lang="en-US" sz="900">
                <a:solidFill>
                  <a:srgbClr val="000000"/>
                </a:solidFill>
                <a:latin typeface="Bodoni FLF"/>
              </a:rPr>
              <a:t> </a:t>
            </a:r>
          </a:p>
          <a:p>
            <a:pPr algn="ctr">
              <a:lnSpc>
                <a:spcPts val="900"/>
              </a:lnSpc>
            </a:pPr>
            <a:endParaRPr lang="en-US" sz="900">
              <a:solidFill>
                <a:srgbClr val="000000"/>
              </a:solidFill>
              <a:latin typeface="Bodoni FLF"/>
            </a:endParaRPr>
          </a:p>
          <a:p>
            <a:pPr algn="ctr">
              <a:lnSpc>
                <a:spcPts val="900"/>
              </a:lnSpc>
            </a:pPr>
            <a:endParaRPr lang="en-US" sz="900">
              <a:solidFill>
                <a:srgbClr val="000000"/>
              </a:solidFill>
              <a:latin typeface="Bodoni FLF"/>
            </a:endParaRPr>
          </a:p>
          <a:p>
            <a:pPr algn="ctr">
              <a:lnSpc>
                <a:spcPts val="900"/>
              </a:lnSpc>
            </a:pPr>
            <a:endParaRPr lang="en-US" sz="900">
              <a:solidFill>
                <a:srgbClr val="000000"/>
              </a:solidFill>
              <a:latin typeface="Bodoni FLF"/>
            </a:endParaRPr>
          </a:p>
          <a:p>
            <a:pPr algn="ctr">
              <a:lnSpc>
                <a:spcPts val="900"/>
              </a:lnSpc>
              <a:spcBef>
                <a:spcPct val="0"/>
              </a:spcBef>
            </a:pPr>
            <a:endParaRPr lang="en-US" sz="900">
              <a:solidFill>
                <a:srgbClr val="000000"/>
              </a:solidFill>
              <a:latin typeface="Bodoni FLF"/>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B4559"/>
        </a:solidFill>
        <a:effectLst/>
      </p:bgPr>
    </p:bg>
    <p:spTree>
      <p:nvGrpSpPr>
        <p:cNvPr id="1" name=""/>
        <p:cNvGrpSpPr/>
        <p:nvPr/>
      </p:nvGrpSpPr>
      <p:grpSpPr>
        <a:xfrm>
          <a:off x="0" y="0"/>
          <a:ext cx="0" cy="0"/>
          <a:chOff x="0" y="0"/>
          <a:chExt cx="0" cy="0"/>
        </a:xfrm>
      </p:grpSpPr>
      <p:sp>
        <p:nvSpPr>
          <p:cNvPr id="2" name="TextBox 2"/>
          <p:cNvSpPr txBox="1"/>
          <p:nvPr/>
        </p:nvSpPr>
        <p:spPr>
          <a:xfrm>
            <a:off x="199103" y="479930"/>
            <a:ext cx="9660195" cy="3275384"/>
          </a:xfrm>
          <a:prstGeom prst="rect">
            <a:avLst/>
          </a:prstGeom>
        </p:spPr>
        <p:txBody>
          <a:bodyPr lIns="0" tIns="0" rIns="0" bIns="0" rtlCol="0" anchor="t">
            <a:spAutoFit/>
          </a:bodyPr>
          <a:lstStyle/>
          <a:p>
            <a:pPr algn="ctr">
              <a:lnSpc>
                <a:spcPts val="1653"/>
              </a:lnSpc>
            </a:pPr>
            <a:endParaRPr lang="en-US" sz="1653" dirty="0">
              <a:solidFill>
                <a:srgbClr val="FFFFFF"/>
              </a:solidFill>
              <a:latin typeface="Bodoni FLF"/>
            </a:endParaRPr>
          </a:p>
          <a:p>
            <a:pPr algn="ctr">
              <a:lnSpc>
                <a:spcPts val="1653"/>
              </a:lnSpc>
            </a:pPr>
            <a:endParaRPr lang="en-US" sz="1653" dirty="0">
              <a:solidFill>
                <a:srgbClr val="FFFFFF"/>
              </a:solidFill>
              <a:latin typeface="Bodoni FLF"/>
            </a:endParaRPr>
          </a:p>
          <a:p>
            <a:pPr algn="ctr">
              <a:lnSpc>
                <a:spcPts val="1653"/>
              </a:lnSpc>
            </a:pPr>
            <a:endParaRPr lang="en-US" sz="1653" dirty="0">
              <a:solidFill>
                <a:srgbClr val="FFFFFF"/>
              </a:solidFill>
              <a:latin typeface="Bodoni FLF"/>
            </a:endParaRPr>
          </a:p>
          <a:p>
            <a:pPr algn="ctr">
              <a:lnSpc>
                <a:spcPts val="1653"/>
              </a:lnSpc>
            </a:pPr>
            <a:r>
              <a:rPr lang="en-US" sz="1653" dirty="0">
                <a:solidFill>
                  <a:srgbClr val="FFFFFF"/>
                </a:solidFill>
                <a:latin typeface="Bodoni FLF Bold"/>
              </a:rPr>
              <a:t>DISCLAIMER</a:t>
            </a:r>
          </a:p>
          <a:p>
            <a:pPr algn="ctr">
              <a:lnSpc>
                <a:spcPts val="1653"/>
              </a:lnSpc>
            </a:pPr>
            <a:r>
              <a:rPr lang="en-US" sz="1653" dirty="0">
                <a:solidFill>
                  <a:srgbClr val="FFFFFF"/>
                </a:solidFill>
                <a:latin typeface="Bodoni FLF"/>
              </a:rPr>
              <a:t>- I ACKNOWLEDGE &amp; UNDERSTAND THAT IF I HAVE OILY SKIN THE PIGMENT WILL HEAL AND APPEAR MUCH SOFTER AND MAY REQUIRE FREQUENT COLOUR BOOSTS.</a:t>
            </a:r>
          </a:p>
          <a:p>
            <a:pPr algn="ctr">
              <a:lnSpc>
                <a:spcPts val="1653"/>
              </a:lnSpc>
            </a:pPr>
            <a:r>
              <a:rPr lang="en-US" sz="1653" dirty="0">
                <a:solidFill>
                  <a:srgbClr val="FFFFFF"/>
                </a:solidFill>
                <a:latin typeface="Bodoni FLF"/>
              </a:rPr>
              <a:t>- I ACKNOWLEDGE THAT A 3RD SESSION MAY BE REQUIRED AND THESE WILL BE CHARGED SEPARATELY.</a:t>
            </a:r>
          </a:p>
          <a:p>
            <a:pPr algn="ctr">
              <a:lnSpc>
                <a:spcPts val="1653"/>
              </a:lnSpc>
            </a:pPr>
            <a:r>
              <a:rPr lang="en-US" sz="1653" dirty="0">
                <a:solidFill>
                  <a:srgbClr val="FFFFFF"/>
                </a:solidFill>
                <a:latin typeface="Bodoni FLF"/>
              </a:rPr>
              <a:t>- I'M AWARE THAT THE ENHANCEMENT CAN LAST AS LONG AS 1-3 YEARS, HOWEVER YOUR PRE-TATTOOED SKIN STATE MAY NEVER COME BACK THE SAME.</a:t>
            </a:r>
          </a:p>
          <a:p>
            <a:pPr algn="ctr">
              <a:lnSpc>
                <a:spcPts val="1653"/>
              </a:lnSpc>
            </a:pPr>
            <a:endParaRPr lang="en-US" sz="1653" dirty="0">
              <a:solidFill>
                <a:srgbClr val="FFFFFF"/>
              </a:solidFill>
              <a:latin typeface="Bodoni FLF"/>
            </a:endParaRPr>
          </a:p>
          <a:p>
            <a:pPr algn="ctr">
              <a:lnSpc>
                <a:spcPts val="1653"/>
              </a:lnSpc>
            </a:pPr>
            <a:endParaRPr lang="en-US" sz="1653" dirty="0">
              <a:solidFill>
                <a:srgbClr val="FFFFFF"/>
              </a:solidFill>
              <a:latin typeface="Bodoni FLF"/>
            </a:endParaRPr>
          </a:p>
          <a:p>
            <a:pPr algn="ctr">
              <a:lnSpc>
                <a:spcPts val="1653"/>
              </a:lnSpc>
            </a:pPr>
            <a:endParaRPr lang="en-US" sz="1653" dirty="0">
              <a:solidFill>
                <a:srgbClr val="FFFFFF"/>
              </a:solidFill>
              <a:latin typeface="Bodoni FLF"/>
            </a:endParaRPr>
          </a:p>
          <a:p>
            <a:pPr algn="ctr">
              <a:lnSpc>
                <a:spcPts val="1653"/>
              </a:lnSpc>
            </a:pPr>
            <a:endParaRPr lang="en-US" sz="1653" dirty="0">
              <a:solidFill>
                <a:srgbClr val="FFFFFF"/>
              </a:solidFill>
              <a:latin typeface="Bodoni FLF"/>
            </a:endParaRPr>
          </a:p>
          <a:p>
            <a:pPr algn="ctr">
              <a:lnSpc>
                <a:spcPts val="1653"/>
              </a:lnSpc>
            </a:pPr>
            <a:r>
              <a:rPr lang="en-US" sz="1653">
                <a:solidFill>
                  <a:srgbClr val="FFFFFF"/>
                </a:solidFill>
                <a:latin typeface="Bodoni FLF"/>
              </a:rPr>
              <a:t>INSERT ADDRESS, PHONE NUMBER, ETC </a:t>
            </a:r>
            <a:endParaRPr lang="en-US" sz="1653" dirty="0">
              <a:solidFill>
                <a:srgbClr val="FFFFFF"/>
              </a:solidFill>
              <a:latin typeface="Bodoni FLF"/>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1286</Words>
  <Application>Microsoft Macintosh PowerPoint</Application>
  <PresentationFormat>Custom</PresentationFormat>
  <Paragraphs>167</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Bodoni FLF Bold</vt:lpstr>
      <vt:lpstr>Bodoni FLF</vt:lpstr>
      <vt:lpstr>Calibri</vt:lpstr>
      <vt:lpstr>Arial</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 TREATMENT FAQ</dc:title>
  <cp:lastModifiedBy>clarissa russo</cp:lastModifiedBy>
  <cp:revision>2</cp:revision>
  <dcterms:created xsi:type="dcterms:W3CDTF">2006-08-16T00:00:00Z</dcterms:created>
  <dcterms:modified xsi:type="dcterms:W3CDTF">2020-10-21T15:30:31Z</dcterms:modified>
  <dc:identifier>DAEGf8Kepn4</dc:identifier>
</cp:coreProperties>
</file>